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</p:sldMasterIdLst>
  <p:notesMasterIdLst>
    <p:notesMasterId r:id="rId21"/>
  </p:notesMasterIdLst>
  <p:sldIdLst>
    <p:sldId id="256" r:id="rId2"/>
    <p:sldId id="269" r:id="rId3"/>
    <p:sldId id="257" r:id="rId4"/>
    <p:sldId id="263" r:id="rId5"/>
    <p:sldId id="342" r:id="rId6"/>
    <p:sldId id="343" r:id="rId7"/>
    <p:sldId id="345" r:id="rId8"/>
    <p:sldId id="261" r:id="rId9"/>
    <p:sldId id="346" r:id="rId10"/>
    <p:sldId id="347" r:id="rId11"/>
    <p:sldId id="348" r:id="rId12"/>
    <p:sldId id="349" r:id="rId13"/>
    <p:sldId id="350" r:id="rId14"/>
    <p:sldId id="351" r:id="rId15"/>
    <p:sldId id="353" r:id="rId16"/>
    <p:sldId id="352" r:id="rId17"/>
    <p:sldId id="354" r:id="rId18"/>
    <p:sldId id="355" r:id="rId19"/>
    <p:sldId id="315" r:id="rId20"/>
  </p:sldIdLst>
  <p:sldSz cx="9144000" cy="5143500" type="screen16x9"/>
  <p:notesSz cx="6858000" cy="9144000"/>
  <p:embeddedFontLst>
    <p:embeddedFont>
      <p:font typeface="Lexend Exa" panose="020B0604020202020204" charset="0"/>
      <p:regular r:id="rId22"/>
      <p:bold r:id="rId23"/>
    </p:embeddedFont>
    <p:embeddedFont>
      <p:font typeface="Red Hat Text" panose="020B0604020202020204" charset="0"/>
      <p:regular r:id="rId24"/>
      <p:bold r:id="rId25"/>
      <p:italic r:id="rId26"/>
      <p:boldItalic r:id="rId27"/>
    </p:embeddedFont>
    <p:embeddedFont>
      <p:font typeface="Roboto Condensed Light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E12EF7-4ED1-479A-B537-D1BA85F0D75F}">
  <a:tblStyle styleId="{09E12EF7-4ED1-479A-B537-D1BA85F0D7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>
        <p:scale>
          <a:sx n="75" d="100"/>
          <a:sy n="75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825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380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2291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287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1583f128e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11583f128e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5130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540c824b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1540c824b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7857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6715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98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19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ga2ff256fbf_0_24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4" name="Google Shape;2434;ga2ff256fbf_0_24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1583f128e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1583f128e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2ff256fb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a2ff256fb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14d4dce06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14d4dce06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cb5683c02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cb5683c02_2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884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cb5683c02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cb5683c02_2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7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7" name="Google Shape;2167;gacb5683c02_2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8" name="Google Shape;2168;gacb5683c02_2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75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1540c824b9_3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1540c824b9_3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1583f128e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1583f128e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7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8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3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64" name="Google Shape;364;p3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65" name="Google Shape;365;p3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3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3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68" name="Google Shape;368;p3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subTitle" idx="1"/>
          </p:nvPr>
        </p:nvSpPr>
        <p:spPr>
          <a:xfrm>
            <a:off x="2150354" y="38695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2"/>
          </p:nvPr>
        </p:nvSpPr>
        <p:spPr>
          <a:xfrm>
            <a:off x="2150354" y="340857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3"/>
          </p:nvPr>
        </p:nvSpPr>
        <p:spPr>
          <a:xfrm>
            <a:off x="843447" y="198779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4"/>
          </p:nvPr>
        </p:nvSpPr>
        <p:spPr>
          <a:xfrm>
            <a:off x="843447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5"/>
          </p:nvPr>
        </p:nvSpPr>
        <p:spPr>
          <a:xfrm>
            <a:off x="4749944" y="3869546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6"/>
          </p:nvPr>
        </p:nvSpPr>
        <p:spPr>
          <a:xfrm>
            <a:off x="4749944" y="3411487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3443032" y="198779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3443032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subTitle" idx="9"/>
          </p:nvPr>
        </p:nvSpPr>
        <p:spPr>
          <a:xfrm>
            <a:off x="6042618" y="1987795"/>
            <a:ext cx="2243700" cy="6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34"/>
          <p:cNvSpPr txBox="1">
            <a:spLocks noGrp="1"/>
          </p:cNvSpPr>
          <p:nvPr>
            <p:ph type="subTitle" idx="13"/>
          </p:nvPr>
        </p:nvSpPr>
        <p:spPr>
          <a:xfrm>
            <a:off x="6042618" y="1527465"/>
            <a:ext cx="2243700" cy="47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bg>
      <p:bgPr>
        <a:solidFill>
          <a:schemeClr val="lt1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52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567" name="Google Shape;567;p5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68" name="Google Shape;568;p5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5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70" name="Google Shape;570;p52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52"/>
          <p:cNvSpPr txBox="1">
            <a:spLocks noGrp="1"/>
          </p:cNvSpPr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2" name="Google Shape;572;p52"/>
          <p:cNvSpPr txBox="1">
            <a:spLocks noGrp="1"/>
          </p:cNvSpPr>
          <p:nvPr>
            <p:ph type="subTitle" idx="1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3" name="Google Shape;573;p52"/>
          <p:cNvSpPr txBox="1">
            <a:spLocks noGrp="1"/>
          </p:cNvSpPr>
          <p:nvPr>
            <p:ph type="subTitle" idx="2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574" name="Google Shape;574;p52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sz="1000" b="1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1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7" name="Google Shape;157;p1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58" name="Google Shape;158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2428300" y="2840125"/>
            <a:ext cx="4287300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subTitle" idx="1"/>
          </p:nvPr>
        </p:nvSpPr>
        <p:spPr>
          <a:xfrm>
            <a:off x="2428300" y="3759922"/>
            <a:ext cx="4287300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">
  <p:cSld name="CUSTOM_4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7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0" name="Google Shape;180;p1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81" name="Google Shape;181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6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962150" y="1847740"/>
            <a:ext cx="52197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03" name="Google Shape;203;p20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20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05" name="Google Shape;20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08" name="Google Shape;208;p20"/>
          <p:cNvSpPr txBox="1">
            <a:spLocks noGrp="1"/>
          </p:cNvSpPr>
          <p:nvPr>
            <p:ph type="title" idx="2" hasCustomPrompt="1"/>
          </p:nvPr>
        </p:nvSpPr>
        <p:spPr>
          <a:xfrm>
            <a:off x="3769050" y="54349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1"/>
          </p:nvPr>
        </p:nvSpPr>
        <p:spPr>
          <a:xfrm>
            <a:off x="1962150" y="2583042"/>
            <a:ext cx="52197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4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3255250" y="1981795"/>
            <a:ext cx="462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3" name="Google Shape;213;p21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14" name="Google Shape;214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17" name="Google Shape;217;p21"/>
          <p:cNvSpPr txBox="1">
            <a:spLocks noGrp="1"/>
          </p:cNvSpPr>
          <p:nvPr>
            <p:ph type="title" idx="2" hasCustomPrompt="1"/>
          </p:nvPr>
        </p:nvSpPr>
        <p:spPr>
          <a:xfrm>
            <a:off x="1267550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>
            <a:spLocks noGrp="1"/>
          </p:cNvSpPr>
          <p:nvPr>
            <p:ph type="subTitle" idx="1"/>
          </p:nvPr>
        </p:nvSpPr>
        <p:spPr>
          <a:xfrm>
            <a:off x="3255250" y="2717100"/>
            <a:ext cx="46212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"/>
          <p:cNvSpPr txBox="1">
            <a:spLocks noGrp="1"/>
          </p:cNvSpPr>
          <p:nvPr>
            <p:ph type="title"/>
          </p:nvPr>
        </p:nvSpPr>
        <p:spPr>
          <a:xfrm>
            <a:off x="943175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2" name="Google Shape;222;p2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23" name="Google Shape;223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22"/>
          <p:cNvSpPr txBox="1">
            <a:spLocks noGrp="1"/>
          </p:cNvSpPr>
          <p:nvPr>
            <p:ph type="title" idx="2" hasCustomPrompt="1"/>
          </p:nvPr>
        </p:nvSpPr>
        <p:spPr>
          <a:xfrm>
            <a:off x="6594925" y="190560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subTitle" idx="1"/>
          </p:nvPr>
        </p:nvSpPr>
        <p:spPr>
          <a:xfrm>
            <a:off x="943175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1" r:id="rId5"/>
    <p:sldLayoutId id="2147483663" r:id="rId6"/>
    <p:sldLayoutId id="2147483666" r:id="rId7"/>
    <p:sldLayoutId id="2147483667" r:id="rId8"/>
    <p:sldLayoutId id="2147483668" r:id="rId9"/>
    <p:sldLayoutId id="2147483680" r:id="rId10"/>
    <p:sldLayoutId id="2147483698" r:id="rId11"/>
    <p:sldLayoutId id="2147483699" r:id="rId12"/>
    <p:sldLayoutId id="2147483700" r:id="rId13"/>
    <p:sldLayoutId id="2147483701" r:id="rId14"/>
    <p:sldLayoutId id="214748370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Maven </a:t>
            </a:r>
            <a:r>
              <a:rPr lang="en-US" sz="5000" dirty="0">
                <a:solidFill>
                  <a:schemeClr val="dk1"/>
                </a:solidFill>
              </a:rPr>
              <a:t>Rewards </a:t>
            </a:r>
            <a:r>
              <a:rPr lang="en-US" sz="2000" dirty="0"/>
              <a:t>Challenge</a:t>
            </a:r>
            <a:endParaRPr sz="2000" dirty="0"/>
          </a:p>
        </p:txBody>
      </p:sp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Mohammadhadi Shahhosseini</a:t>
            </a:r>
            <a:endParaRPr dirty="0"/>
          </a:p>
        </p:txBody>
      </p:sp>
      <p:grpSp>
        <p:nvGrpSpPr>
          <p:cNvPr id="611" name="Google Shape;611;p59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59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7" name="Google Shape;627;p59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May be an image of 1 person, coffee maker, coffee and coffee cup">
            <a:extLst>
              <a:ext uri="{FF2B5EF4-FFF2-40B4-BE49-F238E27FC236}">
                <a16:creationId xmlns:a16="http://schemas.microsoft.com/office/drawing/2014/main" id="{D1223A74-68BD-4707-9B50-94368DC8C0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" r="4951"/>
          <a:stretch/>
        </p:blipFill>
        <p:spPr bwMode="auto">
          <a:xfrm>
            <a:off x="115260" y="143406"/>
            <a:ext cx="4405266" cy="485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797179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550" name="Google Shape;1550;p77"/>
          <p:cNvSpPr txBox="1">
            <a:spLocks noGrp="1"/>
          </p:cNvSpPr>
          <p:nvPr>
            <p:ph type="subTitle" idx="1"/>
          </p:nvPr>
        </p:nvSpPr>
        <p:spPr>
          <a:xfrm>
            <a:off x="797179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Customer Segmentation</a:t>
            </a:r>
            <a:endParaRPr dirty="0"/>
          </a:p>
        </p:txBody>
      </p:sp>
      <p:pic>
        <p:nvPicPr>
          <p:cNvPr id="8" name="Google Shape;2015;p94">
            <a:extLst>
              <a:ext uri="{FF2B5EF4-FFF2-40B4-BE49-F238E27FC236}">
                <a16:creationId xmlns:a16="http://schemas.microsoft.com/office/drawing/2014/main" id="{241B76C2-8CFC-4C7A-9E18-D861357D0B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4000" t="35215" b="22263"/>
          <a:stretch/>
        </p:blipFill>
        <p:spPr>
          <a:xfrm>
            <a:off x="5320025" y="1266950"/>
            <a:ext cx="3238948" cy="254434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018;p94">
            <a:extLst>
              <a:ext uri="{FF2B5EF4-FFF2-40B4-BE49-F238E27FC236}">
                <a16:creationId xmlns:a16="http://schemas.microsoft.com/office/drawing/2014/main" id="{1D20BA21-EFF3-42D7-8BD9-F6B719D719B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136549" y="1872974"/>
            <a:ext cx="1605900" cy="1332300"/>
          </a:xfrm>
          <a:prstGeom prst="rect">
            <a:avLst/>
          </a:prstGeom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03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46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730;p66">
            <a:extLst>
              <a:ext uri="{FF2B5EF4-FFF2-40B4-BE49-F238E27FC236}">
                <a16:creationId xmlns:a16="http://schemas.microsoft.com/office/drawing/2014/main" id="{15B03344-92AA-406B-A8C0-AF77460AEE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53035" y="1304363"/>
            <a:ext cx="7530353" cy="896472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spcFirstLastPara="1" wrap="square" lIns="91425" tIns="91425" rIns="91425" bIns="91425" numCol="2" spcCol="274320" anchor="t" anchorCtr="0">
            <a:noAutofit/>
          </a:bodyPr>
          <a:lstStyle/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Encoded categorical data (e.g., gender) to numeric.</a:t>
            </a:r>
          </a:p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Normalized data for analysis.</a:t>
            </a:r>
          </a:p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Created </a:t>
            </a:r>
            <a:r>
              <a:rPr lang="en-US" dirty="0" err="1"/>
              <a:t>membership_duration</a:t>
            </a:r>
            <a:r>
              <a:rPr lang="en-US" dirty="0"/>
              <a:t> feature.</a:t>
            </a:r>
          </a:p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Identified and removed outliers using IQR method.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B1DCD-3046-4047-9A8B-B5836468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" y="2588639"/>
            <a:ext cx="3372172" cy="2072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A3E66B-E8F9-4576-AC05-1E24B4E00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364" y="2588639"/>
            <a:ext cx="3372170" cy="207265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0C97ED-C4AE-46BC-ABC6-8FE06CF01F13}"/>
              </a:ext>
            </a:extLst>
          </p:cNvPr>
          <p:cNvCxnSpPr>
            <a:cxnSpLocks/>
          </p:cNvCxnSpPr>
          <p:nvPr/>
        </p:nvCxnSpPr>
        <p:spPr>
          <a:xfrm>
            <a:off x="3903489" y="3624965"/>
            <a:ext cx="119102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617;p80">
            <a:extLst>
              <a:ext uri="{FF2B5EF4-FFF2-40B4-BE49-F238E27FC236}">
                <a16:creationId xmlns:a16="http://schemas.microsoft.com/office/drawing/2014/main" id="{ABCC5765-8FBD-427F-BC2E-AAB365A0E730}"/>
              </a:ext>
            </a:extLst>
          </p:cNvPr>
          <p:cNvSpPr txBox="1">
            <a:spLocks/>
          </p:cNvSpPr>
          <p:nvPr/>
        </p:nvSpPr>
        <p:spPr>
          <a:xfrm>
            <a:off x="3708507" y="3089081"/>
            <a:ext cx="1638857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Removing about 2000 outliers</a:t>
            </a:r>
          </a:p>
        </p:txBody>
      </p:sp>
      <p:sp>
        <p:nvSpPr>
          <p:cNvPr id="30" name="Google Shape;2170;p104">
            <a:extLst>
              <a:ext uri="{FF2B5EF4-FFF2-40B4-BE49-F238E27FC236}">
                <a16:creationId xmlns:a16="http://schemas.microsoft.com/office/drawing/2014/main" id="{66FA8BD4-F23E-4077-9981-3210E2167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Data Preparation &amp; Outlier Detection</a:t>
            </a:r>
            <a:endParaRPr 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11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730;p66">
            <a:extLst>
              <a:ext uri="{FF2B5EF4-FFF2-40B4-BE49-F238E27FC236}">
                <a16:creationId xmlns:a16="http://schemas.microsoft.com/office/drawing/2014/main" id="{15B03344-92AA-406B-A8C0-AF77460AEE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23686" y="982547"/>
            <a:ext cx="1881262" cy="1233700"/>
          </a:xfrm>
          <a:prstGeom prst="rect">
            <a:avLst/>
          </a:prstGeom>
          <a:ln w="38100">
            <a:noFill/>
          </a:ln>
        </p:spPr>
        <p:txBody>
          <a:bodyPr spcFirstLastPara="1" wrap="square" lIns="91425" tIns="91425" rIns="91425" bIns="91425" numCol="1" spcCol="27432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b="1" dirty="0"/>
              <a:t>PCA reduced dimensions: top 6 components explain 84% variance.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0C97ED-C4AE-46BC-ABC6-8FE06CF01F13}"/>
              </a:ext>
            </a:extLst>
          </p:cNvPr>
          <p:cNvCxnSpPr>
            <a:cxnSpLocks/>
          </p:cNvCxnSpPr>
          <p:nvPr/>
        </p:nvCxnSpPr>
        <p:spPr>
          <a:xfrm>
            <a:off x="2053620" y="2855146"/>
            <a:ext cx="0" cy="23052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Google Shape;1617;p80">
            <a:extLst>
              <a:ext uri="{FF2B5EF4-FFF2-40B4-BE49-F238E27FC236}">
                <a16:creationId xmlns:a16="http://schemas.microsoft.com/office/drawing/2014/main" id="{ABCC5765-8FBD-427F-BC2E-AAB365A0E730}"/>
              </a:ext>
            </a:extLst>
          </p:cNvPr>
          <p:cNvSpPr txBox="1">
            <a:spLocks/>
          </p:cNvSpPr>
          <p:nvPr/>
        </p:nvSpPr>
        <p:spPr>
          <a:xfrm>
            <a:off x="1233468" y="656195"/>
            <a:ext cx="1638857" cy="39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Original Data</a:t>
            </a:r>
          </a:p>
        </p:txBody>
      </p:sp>
      <p:sp>
        <p:nvSpPr>
          <p:cNvPr id="30" name="Google Shape;2170;p104">
            <a:extLst>
              <a:ext uri="{FF2B5EF4-FFF2-40B4-BE49-F238E27FC236}">
                <a16:creationId xmlns:a16="http://schemas.microsoft.com/office/drawing/2014/main" id="{66FA8BD4-F23E-4077-9981-3210E2167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2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K-Means clustering on original and PCA data.</a:t>
            </a:r>
            <a:endParaRPr lang="en-US" sz="200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3EB9C-1450-43F7-9D2A-61EC71B5E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5" y="982547"/>
            <a:ext cx="3009625" cy="1849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A8806-B70D-44FF-9875-B3A6FB4E0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924" y="982547"/>
            <a:ext cx="3009625" cy="1849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148B3-6B30-47D6-BF94-F3D7776A9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85" y="3085667"/>
            <a:ext cx="3016065" cy="1853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AF71D-9AE1-44F4-8B87-23D7608EE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921" y="3085667"/>
            <a:ext cx="3009626" cy="184981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677146-B80E-4CDF-80C0-69DAA4BF7329}"/>
              </a:ext>
            </a:extLst>
          </p:cNvPr>
          <p:cNvCxnSpPr>
            <a:cxnSpLocks/>
          </p:cNvCxnSpPr>
          <p:nvPr/>
        </p:nvCxnSpPr>
        <p:spPr>
          <a:xfrm>
            <a:off x="7084119" y="2855145"/>
            <a:ext cx="0" cy="230521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E556E517-6958-4414-ADA3-0BA20765F080}"/>
              </a:ext>
            </a:extLst>
          </p:cNvPr>
          <p:cNvSpPr/>
          <p:nvPr/>
        </p:nvSpPr>
        <p:spPr>
          <a:xfrm>
            <a:off x="2220687" y="2065517"/>
            <a:ext cx="122945" cy="124433"/>
          </a:xfrm>
          <a:prstGeom prst="flowChartConnector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CFAB56AB-2F2B-442A-8AA1-44EE0BB52553}"/>
              </a:ext>
            </a:extLst>
          </p:cNvPr>
          <p:cNvSpPr/>
          <p:nvPr/>
        </p:nvSpPr>
        <p:spPr>
          <a:xfrm>
            <a:off x="7244743" y="2087289"/>
            <a:ext cx="122945" cy="124433"/>
          </a:xfrm>
          <a:prstGeom prst="flowChartConnector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617;p80">
            <a:extLst>
              <a:ext uri="{FF2B5EF4-FFF2-40B4-BE49-F238E27FC236}">
                <a16:creationId xmlns:a16="http://schemas.microsoft.com/office/drawing/2014/main" id="{D77FF914-E238-4AD1-828C-341E9B6C8E68}"/>
              </a:ext>
            </a:extLst>
          </p:cNvPr>
          <p:cNvSpPr txBox="1">
            <a:spLocks/>
          </p:cNvSpPr>
          <p:nvPr/>
        </p:nvSpPr>
        <p:spPr>
          <a:xfrm>
            <a:off x="6264690" y="656195"/>
            <a:ext cx="1638857" cy="39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PCA Data</a:t>
            </a:r>
          </a:p>
        </p:txBody>
      </p:sp>
      <p:sp>
        <p:nvSpPr>
          <p:cNvPr id="23" name="Google Shape;730;p66">
            <a:extLst>
              <a:ext uri="{FF2B5EF4-FFF2-40B4-BE49-F238E27FC236}">
                <a16:creationId xmlns:a16="http://schemas.microsoft.com/office/drawing/2014/main" id="{71672BCB-04B2-4C0D-B35A-220F04CFED6D}"/>
              </a:ext>
            </a:extLst>
          </p:cNvPr>
          <p:cNvSpPr txBox="1">
            <a:spLocks/>
          </p:cNvSpPr>
          <p:nvPr/>
        </p:nvSpPr>
        <p:spPr>
          <a:xfrm>
            <a:off x="3623686" y="4010576"/>
            <a:ext cx="1881262" cy="895143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numCol="1" spcCol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b="1" dirty="0"/>
              <a:t>Elbow method used to determine k = 6 clusters.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CB5D4FE-622B-484A-81A2-3BA88C864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7955" y="2208679"/>
            <a:ext cx="2576582" cy="158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95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617;p80">
            <a:extLst>
              <a:ext uri="{FF2B5EF4-FFF2-40B4-BE49-F238E27FC236}">
                <a16:creationId xmlns:a16="http://schemas.microsoft.com/office/drawing/2014/main" id="{ABCC5765-8FBD-427F-BC2E-AAB365A0E730}"/>
              </a:ext>
            </a:extLst>
          </p:cNvPr>
          <p:cNvSpPr txBox="1">
            <a:spLocks/>
          </p:cNvSpPr>
          <p:nvPr/>
        </p:nvSpPr>
        <p:spPr>
          <a:xfrm>
            <a:off x="1233468" y="656195"/>
            <a:ext cx="1638857" cy="39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Original Data</a:t>
            </a:r>
          </a:p>
        </p:txBody>
      </p:sp>
      <p:sp>
        <p:nvSpPr>
          <p:cNvPr id="30" name="Google Shape;2170;p104">
            <a:extLst>
              <a:ext uri="{FF2B5EF4-FFF2-40B4-BE49-F238E27FC236}">
                <a16:creationId xmlns:a16="http://schemas.microsoft.com/office/drawing/2014/main" id="{66FA8BD4-F23E-4077-9981-3210E2167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2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K-Means clustering on original and PCA data.</a:t>
            </a:r>
            <a:endParaRPr lang="en-US" sz="2000" dirty="0">
              <a:solidFill>
                <a:schemeClr val="dk1"/>
              </a:solidFill>
            </a:endParaRPr>
          </a:p>
        </p:txBody>
      </p:sp>
      <p:sp>
        <p:nvSpPr>
          <p:cNvPr id="22" name="Google Shape;1617;p80">
            <a:extLst>
              <a:ext uri="{FF2B5EF4-FFF2-40B4-BE49-F238E27FC236}">
                <a16:creationId xmlns:a16="http://schemas.microsoft.com/office/drawing/2014/main" id="{D77FF914-E238-4AD1-828C-341E9B6C8E68}"/>
              </a:ext>
            </a:extLst>
          </p:cNvPr>
          <p:cNvSpPr txBox="1">
            <a:spLocks/>
          </p:cNvSpPr>
          <p:nvPr/>
        </p:nvSpPr>
        <p:spPr>
          <a:xfrm>
            <a:off x="6264690" y="656195"/>
            <a:ext cx="1638857" cy="399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PCA Data</a:t>
            </a:r>
          </a:p>
        </p:txBody>
      </p:sp>
      <p:sp>
        <p:nvSpPr>
          <p:cNvPr id="23" name="Google Shape;730;p66">
            <a:extLst>
              <a:ext uri="{FF2B5EF4-FFF2-40B4-BE49-F238E27FC236}">
                <a16:creationId xmlns:a16="http://schemas.microsoft.com/office/drawing/2014/main" id="{71672BCB-04B2-4C0D-B35A-220F04CFED6D}"/>
              </a:ext>
            </a:extLst>
          </p:cNvPr>
          <p:cNvSpPr txBox="1">
            <a:spLocks/>
          </p:cNvSpPr>
          <p:nvPr/>
        </p:nvSpPr>
        <p:spPr>
          <a:xfrm>
            <a:off x="1119249" y="3172865"/>
            <a:ext cx="1881262" cy="895143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numCol="1" spcCol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0" indent="0">
              <a:buClr>
                <a:schemeClr val="dk1"/>
              </a:buClr>
              <a:buSzPts val="1100"/>
            </a:pPr>
            <a:r>
              <a:rPr lang="en-US" b="1" dirty="0"/>
              <a:t>Dendrogram visualization with 6 clusters.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26ECCE-7A11-4BB5-98AC-FCAF761C15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595"/>
          <a:stretch/>
        </p:blipFill>
        <p:spPr>
          <a:xfrm>
            <a:off x="4997585" y="971468"/>
            <a:ext cx="3595475" cy="17326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9C2E00-5A30-4D63-BF61-6F786C8449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263"/>
          <a:stretch/>
        </p:blipFill>
        <p:spPr>
          <a:xfrm>
            <a:off x="472775" y="971468"/>
            <a:ext cx="3673641" cy="1732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04BE3C-40D2-4004-A7C4-770CA2B20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448" y="2901653"/>
            <a:ext cx="3206552" cy="197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2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77"/>
          <p:cNvSpPr txBox="1">
            <a:spLocks noGrp="1"/>
          </p:cNvSpPr>
          <p:nvPr>
            <p:ph type="title"/>
          </p:nvPr>
        </p:nvSpPr>
        <p:spPr>
          <a:xfrm>
            <a:off x="3125431" y="1981800"/>
            <a:ext cx="51741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550" name="Google Shape;1550;p77"/>
          <p:cNvSpPr txBox="1">
            <a:spLocks noGrp="1"/>
          </p:cNvSpPr>
          <p:nvPr>
            <p:ph type="subTitle" idx="1"/>
          </p:nvPr>
        </p:nvSpPr>
        <p:spPr>
          <a:xfrm>
            <a:off x="3125431" y="2717101"/>
            <a:ext cx="5174100" cy="4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Supervised </a:t>
            </a:r>
            <a:r>
              <a:rPr lang="en-US" dirty="0"/>
              <a:t>Offer Personalization</a:t>
            </a:r>
            <a:endParaRPr dirty="0"/>
          </a:p>
        </p:txBody>
      </p:sp>
      <p:pic>
        <p:nvPicPr>
          <p:cNvPr id="6" name="Google Shape;2063;p96">
            <a:extLst>
              <a:ext uri="{FF2B5EF4-FFF2-40B4-BE49-F238E27FC236}">
                <a16:creationId xmlns:a16="http://schemas.microsoft.com/office/drawing/2014/main" id="{02E3D907-ADBF-4B5B-A102-86FC051DF01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1"/>
                    </a14:imgEffect>
                  </a14:imgLayer>
                </a14:imgProps>
              </a:ext>
            </a:extLst>
          </a:blip>
          <a:srcRect t="1980"/>
          <a:stretch/>
        </p:blipFill>
        <p:spPr>
          <a:xfrm>
            <a:off x="767629" y="606257"/>
            <a:ext cx="2906864" cy="39309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018;p94">
            <a:extLst>
              <a:ext uri="{FF2B5EF4-FFF2-40B4-BE49-F238E27FC236}">
                <a16:creationId xmlns:a16="http://schemas.microsoft.com/office/drawing/2014/main" id="{7234FEF8-DFE1-4516-B277-1923E75AEFA6}"/>
              </a:ext>
            </a:extLst>
          </p:cNvPr>
          <p:cNvSpPr txBox="1">
            <a:spLocks/>
          </p:cNvSpPr>
          <p:nvPr/>
        </p:nvSpPr>
        <p:spPr>
          <a:xfrm>
            <a:off x="1418111" y="2050951"/>
            <a:ext cx="1605900" cy="13323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8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7168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Overview Flowchart</a:t>
            </a:r>
            <a:endParaRPr dirty="0"/>
          </a:p>
        </p:txBody>
      </p:sp>
      <p:sp>
        <p:nvSpPr>
          <p:cNvPr id="795" name="Google Shape;795;p71"/>
          <p:cNvSpPr txBox="1">
            <a:spLocks noGrp="1"/>
          </p:cNvSpPr>
          <p:nvPr>
            <p:ph type="subTitle" idx="4294967295"/>
          </p:nvPr>
        </p:nvSpPr>
        <p:spPr>
          <a:xfrm>
            <a:off x="4602600" y="3104935"/>
            <a:ext cx="1866600" cy="12216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sz="1200" dirty="0"/>
              <a:t>Train </a:t>
            </a:r>
            <a:r>
              <a:rPr lang="en-US" sz="1200" dirty="0" err="1"/>
              <a:t>XGBoost</a:t>
            </a:r>
            <a:r>
              <a:rPr lang="en-US" sz="1200" dirty="0"/>
              <a:t> Model</a:t>
            </a:r>
          </a:p>
          <a:p>
            <a:pPr marL="171450" indent="-171450"/>
            <a:r>
              <a:rPr lang="en-US" sz="1200" dirty="0"/>
              <a:t>Handle Class Imbalance (Oversampling /Weights)</a:t>
            </a:r>
            <a:endParaRPr sz="1200" dirty="0"/>
          </a:p>
        </p:txBody>
      </p:sp>
      <p:sp>
        <p:nvSpPr>
          <p:cNvPr id="796" name="Google Shape;796;p71"/>
          <p:cNvSpPr txBox="1">
            <a:spLocks noGrp="1"/>
          </p:cNvSpPr>
          <p:nvPr>
            <p:ph type="subTitle" idx="4294967295"/>
          </p:nvPr>
        </p:nvSpPr>
        <p:spPr>
          <a:xfrm>
            <a:off x="4723376" y="2655884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>
                <a:latin typeface="Lexend Exa"/>
                <a:ea typeface="Lexend Exa"/>
                <a:cs typeface="Lexend Exa"/>
                <a:sym typeface="Lexend Exa"/>
              </a:rPr>
              <a:t>Modeling</a:t>
            </a:r>
            <a:endParaRPr sz="1200" b="1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7" name="Google Shape;797;p71"/>
          <p:cNvSpPr txBox="1">
            <a:spLocks noGrp="1"/>
          </p:cNvSpPr>
          <p:nvPr>
            <p:ph type="subTitle" idx="4294967295"/>
          </p:nvPr>
        </p:nvSpPr>
        <p:spPr>
          <a:xfrm>
            <a:off x="727273" y="3028789"/>
            <a:ext cx="1707900" cy="13455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200" dirty="0"/>
              <a:t>Load Data &amp; Handle Missing Values</a:t>
            </a:r>
          </a:p>
          <a:p>
            <a:pPr marL="285750" indent="-285750"/>
            <a:r>
              <a:rPr lang="en-US" sz="1200" dirty="0"/>
              <a:t>Convert Data Types</a:t>
            </a:r>
            <a:endParaRPr sz="1200" dirty="0"/>
          </a:p>
        </p:txBody>
      </p:sp>
      <p:sp>
        <p:nvSpPr>
          <p:cNvPr id="798" name="Google Shape;798;p71"/>
          <p:cNvSpPr txBox="1">
            <a:spLocks noGrp="1"/>
          </p:cNvSpPr>
          <p:nvPr>
            <p:ph type="subTitle" idx="4294967295"/>
          </p:nvPr>
        </p:nvSpPr>
        <p:spPr>
          <a:xfrm>
            <a:off x="752922" y="2555979"/>
            <a:ext cx="17079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>
                <a:latin typeface="Lexend Exa"/>
                <a:ea typeface="Lexend Exa"/>
                <a:cs typeface="Lexend Exa"/>
                <a:sym typeface="Lexend Exa"/>
              </a:rPr>
              <a:t>Data Loading &amp; Preparation</a:t>
            </a:r>
            <a:endParaRPr sz="1200" b="1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799" name="Google Shape;799;p71"/>
          <p:cNvSpPr txBox="1">
            <a:spLocks noGrp="1"/>
          </p:cNvSpPr>
          <p:nvPr>
            <p:ph type="subTitle" idx="4294967295"/>
          </p:nvPr>
        </p:nvSpPr>
        <p:spPr>
          <a:xfrm>
            <a:off x="2557674" y="3104935"/>
            <a:ext cx="1866600" cy="1391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200" dirty="0"/>
              <a:t>Create Features (e.g., Membership Duration)</a:t>
            </a:r>
          </a:p>
          <a:p>
            <a:pPr marL="285750" indent="-285750"/>
            <a:r>
              <a:rPr lang="en-US" sz="1200" dirty="0"/>
              <a:t>Encode Categorical Variables (One-Hot /Ordinal)</a:t>
            </a:r>
            <a:endParaRPr sz="1200" dirty="0"/>
          </a:p>
        </p:txBody>
      </p:sp>
      <p:sp>
        <p:nvSpPr>
          <p:cNvPr id="800" name="Google Shape;800;p71"/>
          <p:cNvSpPr txBox="1">
            <a:spLocks noGrp="1"/>
          </p:cNvSpPr>
          <p:nvPr>
            <p:ph type="subTitle" idx="4294967295"/>
          </p:nvPr>
        </p:nvSpPr>
        <p:spPr>
          <a:xfrm>
            <a:off x="2746624" y="2555979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>
                <a:latin typeface="Lexend Exa"/>
                <a:ea typeface="Lexend Exa"/>
                <a:cs typeface="Lexend Exa"/>
                <a:sym typeface="Lexend Exa"/>
              </a:rPr>
              <a:t>Feature Engineering</a:t>
            </a:r>
            <a:endParaRPr sz="1200" b="1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801" name="Google Shape;801;p71"/>
          <p:cNvSpPr txBox="1">
            <a:spLocks noGrp="1"/>
          </p:cNvSpPr>
          <p:nvPr>
            <p:ph type="subTitle" idx="4294967295"/>
          </p:nvPr>
        </p:nvSpPr>
        <p:spPr>
          <a:xfrm>
            <a:off x="6557400" y="3104935"/>
            <a:ext cx="1866600" cy="8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ctr"/>
            <a:r>
              <a:rPr lang="en-US" sz="1200" dirty="0"/>
              <a:t>Evaluate Model (Precision, Recall, F1, Accuracy)</a:t>
            </a:r>
            <a:endParaRPr sz="1200" dirty="0"/>
          </a:p>
        </p:txBody>
      </p:sp>
      <p:sp>
        <p:nvSpPr>
          <p:cNvPr id="802" name="Google Shape;802;p71"/>
          <p:cNvSpPr txBox="1">
            <a:spLocks noGrp="1"/>
          </p:cNvSpPr>
          <p:nvPr>
            <p:ph type="subTitle" idx="4294967295"/>
          </p:nvPr>
        </p:nvSpPr>
        <p:spPr>
          <a:xfrm>
            <a:off x="6700114" y="2655884"/>
            <a:ext cx="15666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sz="1200" b="1" dirty="0">
                <a:latin typeface="Lexend Exa"/>
                <a:ea typeface="Lexend Exa"/>
                <a:cs typeface="Lexend Exa"/>
                <a:sym typeface="Lexend Exa"/>
              </a:rPr>
              <a:t>Evaluation</a:t>
            </a:r>
            <a:endParaRPr sz="1200" b="1" dirty="0">
              <a:latin typeface="Lexend Exa"/>
              <a:ea typeface="Lexend Exa"/>
              <a:cs typeface="Lexend Exa"/>
              <a:sym typeface="Lexend Exa"/>
            </a:endParaRPr>
          </a:p>
        </p:txBody>
      </p:sp>
      <p:grpSp>
        <p:nvGrpSpPr>
          <p:cNvPr id="803" name="Google Shape;803;p71"/>
          <p:cNvGrpSpPr/>
          <p:nvPr/>
        </p:nvGrpSpPr>
        <p:grpSpPr>
          <a:xfrm>
            <a:off x="3358424" y="1906867"/>
            <a:ext cx="343000" cy="254400"/>
            <a:chOff x="1026925" y="2088650"/>
            <a:chExt cx="343000" cy="254400"/>
          </a:xfrm>
        </p:grpSpPr>
        <p:sp>
          <p:nvSpPr>
            <p:cNvPr id="804" name="Google Shape;804;p71"/>
            <p:cNvSpPr/>
            <p:nvPr/>
          </p:nvSpPr>
          <p:spPr>
            <a:xfrm>
              <a:off x="1026925" y="2088650"/>
              <a:ext cx="343000" cy="254400"/>
            </a:xfrm>
            <a:custGeom>
              <a:avLst/>
              <a:gdLst/>
              <a:ahLst/>
              <a:cxnLst/>
              <a:rect l="l" t="t" r="r" b="b"/>
              <a:pathLst>
                <a:path w="13720" h="10176" extrusionOk="0">
                  <a:moveTo>
                    <a:pt x="11477" y="8793"/>
                  </a:moveTo>
                  <a:lnTo>
                    <a:pt x="11477" y="9652"/>
                  </a:lnTo>
                  <a:lnTo>
                    <a:pt x="6135" y="9652"/>
                  </a:lnTo>
                  <a:lnTo>
                    <a:pt x="6135" y="8793"/>
                  </a:lnTo>
                  <a:close/>
                  <a:moveTo>
                    <a:pt x="4148" y="0"/>
                  </a:moveTo>
                  <a:cubicBezTo>
                    <a:pt x="4001" y="0"/>
                    <a:pt x="3893" y="121"/>
                    <a:pt x="3893" y="255"/>
                  </a:cubicBezTo>
                  <a:cubicBezTo>
                    <a:pt x="3893" y="1826"/>
                    <a:pt x="4336" y="3168"/>
                    <a:pt x="4765" y="4470"/>
                  </a:cubicBezTo>
                  <a:cubicBezTo>
                    <a:pt x="5195" y="5800"/>
                    <a:pt x="5612" y="7047"/>
                    <a:pt x="5612" y="8538"/>
                  </a:cubicBezTo>
                  <a:lnTo>
                    <a:pt x="5612" y="8631"/>
                  </a:lnTo>
                  <a:lnTo>
                    <a:pt x="1141" y="4538"/>
                  </a:lnTo>
                  <a:cubicBezTo>
                    <a:pt x="618" y="4054"/>
                    <a:pt x="577" y="3235"/>
                    <a:pt x="1061" y="2712"/>
                  </a:cubicBezTo>
                  <a:cubicBezTo>
                    <a:pt x="1317" y="2434"/>
                    <a:pt x="1667" y="2293"/>
                    <a:pt x="2018" y="2293"/>
                  </a:cubicBezTo>
                  <a:cubicBezTo>
                    <a:pt x="2329" y="2293"/>
                    <a:pt x="2640" y="2404"/>
                    <a:pt x="2886" y="2632"/>
                  </a:cubicBezTo>
                  <a:lnTo>
                    <a:pt x="3115" y="2832"/>
                  </a:lnTo>
                  <a:cubicBezTo>
                    <a:pt x="3167" y="2878"/>
                    <a:pt x="3231" y="2902"/>
                    <a:pt x="3295" y="2902"/>
                  </a:cubicBezTo>
                  <a:cubicBezTo>
                    <a:pt x="3362" y="2902"/>
                    <a:pt x="3429" y="2875"/>
                    <a:pt x="3477" y="2819"/>
                  </a:cubicBezTo>
                  <a:cubicBezTo>
                    <a:pt x="3571" y="2712"/>
                    <a:pt x="3571" y="2551"/>
                    <a:pt x="3464" y="2456"/>
                  </a:cubicBezTo>
                  <a:lnTo>
                    <a:pt x="3235" y="2242"/>
                  </a:lnTo>
                  <a:cubicBezTo>
                    <a:pt x="2889" y="1927"/>
                    <a:pt x="2454" y="1772"/>
                    <a:pt x="2021" y="1772"/>
                  </a:cubicBezTo>
                  <a:cubicBezTo>
                    <a:pt x="1530" y="1772"/>
                    <a:pt x="1041" y="1971"/>
                    <a:pt x="685" y="2363"/>
                  </a:cubicBezTo>
                  <a:cubicBezTo>
                    <a:pt x="1" y="3101"/>
                    <a:pt x="54" y="4242"/>
                    <a:pt x="792" y="4914"/>
                  </a:cubicBezTo>
                  <a:lnTo>
                    <a:pt x="5612" y="9329"/>
                  </a:lnTo>
                  <a:lnTo>
                    <a:pt x="5612" y="9907"/>
                  </a:lnTo>
                  <a:cubicBezTo>
                    <a:pt x="5612" y="10054"/>
                    <a:pt x="5732" y="10176"/>
                    <a:pt x="5866" y="10176"/>
                  </a:cubicBezTo>
                  <a:lnTo>
                    <a:pt x="11733" y="10176"/>
                  </a:lnTo>
                  <a:cubicBezTo>
                    <a:pt x="11880" y="10176"/>
                    <a:pt x="11987" y="10054"/>
                    <a:pt x="11987" y="9907"/>
                  </a:cubicBezTo>
                  <a:lnTo>
                    <a:pt x="11987" y="8538"/>
                  </a:lnTo>
                  <a:cubicBezTo>
                    <a:pt x="11987" y="7047"/>
                    <a:pt x="12404" y="5800"/>
                    <a:pt x="12847" y="4470"/>
                  </a:cubicBezTo>
                  <a:cubicBezTo>
                    <a:pt x="13276" y="3168"/>
                    <a:pt x="13720" y="1826"/>
                    <a:pt x="13720" y="255"/>
                  </a:cubicBezTo>
                  <a:cubicBezTo>
                    <a:pt x="13720" y="121"/>
                    <a:pt x="13598" y="0"/>
                    <a:pt x="13464" y="0"/>
                  </a:cubicBezTo>
                  <a:lnTo>
                    <a:pt x="12028" y="0"/>
                  </a:lnTo>
                  <a:cubicBezTo>
                    <a:pt x="11880" y="0"/>
                    <a:pt x="11760" y="121"/>
                    <a:pt x="11760" y="255"/>
                  </a:cubicBezTo>
                  <a:cubicBezTo>
                    <a:pt x="11760" y="403"/>
                    <a:pt x="11880" y="511"/>
                    <a:pt x="12028" y="511"/>
                  </a:cubicBezTo>
                  <a:lnTo>
                    <a:pt x="13196" y="511"/>
                  </a:lnTo>
                  <a:cubicBezTo>
                    <a:pt x="13156" y="1880"/>
                    <a:pt x="12766" y="3061"/>
                    <a:pt x="12350" y="4309"/>
                  </a:cubicBezTo>
                  <a:cubicBezTo>
                    <a:pt x="11948" y="5544"/>
                    <a:pt x="11531" y="6820"/>
                    <a:pt x="11477" y="8270"/>
                  </a:cubicBezTo>
                  <a:lnTo>
                    <a:pt x="6122" y="8270"/>
                  </a:lnTo>
                  <a:cubicBezTo>
                    <a:pt x="6081" y="6820"/>
                    <a:pt x="5665" y="5544"/>
                    <a:pt x="5263" y="4309"/>
                  </a:cubicBezTo>
                  <a:cubicBezTo>
                    <a:pt x="4846" y="3061"/>
                    <a:pt x="4457" y="1880"/>
                    <a:pt x="4416" y="511"/>
                  </a:cubicBezTo>
                  <a:lnTo>
                    <a:pt x="10994" y="511"/>
                  </a:lnTo>
                  <a:cubicBezTo>
                    <a:pt x="11128" y="511"/>
                    <a:pt x="11250" y="403"/>
                    <a:pt x="11250" y="255"/>
                  </a:cubicBezTo>
                  <a:cubicBezTo>
                    <a:pt x="11250" y="121"/>
                    <a:pt x="11128" y="0"/>
                    <a:pt x="10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1"/>
            <p:cNvSpPr/>
            <p:nvPr/>
          </p:nvSpPr>
          <p:spPr>
            <a:xfrm>
              <a:off x="1159475" y="2148375"/>
              <a:ext cx="174875" cy="134275"/>
            </a:xfrm>
            <a:custGeom>
              <a:avLst/>
              <a:gdLst/>
              <a:ahLst/>
              <a:cxnLst/>
              <a:rect l="l" t="t" r="r" b="b"/>
              <a:pathLst>
                <a:path w="6995" h="5371" extrusionOk="0">
                  <a:moveTo>
                    <a:pt x="3505" y="511"/>
                  </a:moveTo>
                  <a:cubicBezTo>
                    <a:pt x="3840" y="511"/>
                    <a:pt x="3988" y="604"/>
                    <a:pt x="4189" y="712"/>
                  </a:cubicBezTo>
                  <a:cubicBezTo>
                    <a:pt x="4403" y="846"/>
                    <a:pt x="4645" y="994"/>
                    <a:pt x="5128" y="994"/>
                  </a:cubicBezTo>
                  <a:cubicBezTo>
                    <a:pt x="5706" y="994"/>
                    <a:pt x="5934" y="887"/>
                    <a:pt x="6216" y="739"/>
                  </a:cubicBezTo>
                  <a:cubicBezTo>
                    <a:pt x="6256" y="726"/>
                    <a:pt x="6297" y="712"/>
                    <a:pt x="6336" y="685"/>
                  </a:cubicBezTo>
                  <a:lnTo>
                    <a:pt x="6336" y="685"/>
                  </a:lnTo>
                  <a:cubicBezTo>
                    <a:pt x="6256" y="994"/>
                    <a:pt x="6162" y="1290"/>
                    <a:pt x="6068" y="1598"/>
                  </a:cubicBezTo>
                  <a:cubicBezTo>
                    <a:pt x="5733" y="2618"/>
                    <a:pt x="5384" y="3679"/>
                    <a:pt x="5223" y="4846"/>
                  </a:cubicBezTo>
                  <a:lnTo>
                    <a:pt x="1772" y="4846"/>
                  </a:lnTo>
                  <a:cubicBezTo>
                    <a:pt x="1625" y="3679"/>
                    <a:pt x="1276" y="2618"/>
                    <a:pt x="940" y="1598"/>
                  </a:cubicBezTo>
                  <a:cubicBezTo>
                    <a:pt x="833" y="1290"/>
                    <a:pt x="752" y="994"/>
                    <a:pt x="672" y="685"/>
                  </a:cubicBezTo>
                  <a:lnTo>
                    <a:pt x="672" y="685"/>
                  </a:lnTo>
                  <a:cubicBezTo>
                    <a:pt x="712" y="712"/>
                    <a:pt x="752" y="726"/>
                    <a:pt x="793" y="739"/>
                  </a:cubicBezTo>
                  <a:cubicBezTo>
                    <a:pt x="1074" y="887"/>
                    <a:pt x="1303" y="994"/>
                    <a:pt x="1867" y="994"/>
                  </a:cubicBezTo>
                  <a:cubicBezTo>
                    <a:pt x="2350" y="994"/>
                    <a:pt x="2605" y="846"/>
                    <a:pt x="2819" y="712"/>
                  </a:cubicBezTo>
                  <a:cubicBezTo>
                    <a:pt x="3007" y="604"/>
                    <a:pt x="3168" y="511"/>
                    <a:pt x="3505" y="511"/>
                  </a:cubicBezTo>
                  <a:close/>
                  <a:moveTo>
                    <a:pt x="3505" y="1"/>
                  </a:moveTo>
                  <a:cubicBezTo>
                    <a:pt x="3021" y="1"/>
                    <a:pt x="2780" y="148"/>
                    <a:pt x="2551" y="269"/>
                  </a:cubicBezTo>
                  <a:cubicBezTo>
                    <a:pt x="2363" y="390"/>
                    <a:pt x="2216" y="484"/>
                    <a:pt x="1867" y="484"/>
                  </a:cubicBezTo>
                  <a:cubicBezTo>
                    <a:pt x="1423" y="484"/>
                    <a:pt x="1262" y="404"/>
                    <a:pt x="1021" y="282"/>
                  </a:cubicBezTo>
                  <a:cubicBezTo>
                    <a:pt x="860" y="202"/>
                    <a:pt x="659" y="108"/>
                    <a:pt x="363" y="14"/>
                  </a:cubicBezTo>
                  <a:cubicBezTo>
                    <a:pt x="334" y="5"/>
                    <a:pt x="304" y="1"/>
                    <a:pt x="275" y="1"/>
                  </a:cubicBezTo>
                  <a:cubicBezTo>
                    <a:pt x="213" y="1"/>
                    <a:pt x="154" y="22"/>
                    <a:pt x="108" y="67"/>
                  </a:cubicBezTo>
                  <a:cubicBezTo>
                    <a:pt x="27" y="135"/>
                    <a:pt x="0" y="243"/>
                    <a:pt x="27" y="323"/>
                  </a:cubicBezTo>
                  <a:cubicBezTo>
                    <a:pt x="68" y="430"/>
                    <a:pt x="95" y="538"/>
                    <a:pt x="122" y="645"/>
                  </a:cubicBezTo>
                  <a:cubicBezTo>
                    <a:pt x="215" y="1007"/>
                    <a:pt x="323" y="1383"/>
                    <a:pt x="444" y="1759"/>
                  </a:cubicBezTo>
                  <a:cubicBezTo>
                    <a:pt x="793" y="2820"/>
                    <a:pt x="1155" y="3921"/>
                    <a:pt x="1289" y="5142"/>
                  </a:cubicBezTo>
                  <a:cubicBezTo>
                    <a:pt x="1303" y="5263"/>
                    <a:pt x="1410" y="5370"/>
                    <a:pt x="1545" y="5370"/>
                  </a:cubicBezTo>
                  <a:lnTo>
                    <a:pt x="5450" y="5370"/>
                  </a:lnTo>
                  <a:cubicBezTo>
                    <a:pt x="5585" y="5370"/>
                    <a:pt x="5692" y="5263"/>
                    <a:pt x="5719" y="5142"/>
                  </a:cubicBezTo>
                  <a:cubicBezTo>
                    <a:pt x="5853" y="3921"/>
                    <a:pt x="6202" y="2820"/>
                    <a:pt x="6551" y="1759"/>
                  </a:cubicBezTo>
                  <a:cubicBezTo>
                    <a:pt x="6685" y="1383"/>
                    <a:pt x="6780" y="1007"/>
                    <a:pt x="6887" y="645"/>
                  </a:cubicBezTo>
                  <a:lnTo>
                    <a:pt x="6968" y="323"/>
                  </a:lnTo>
                  <a:cubicBezTo>
                    <a:pt x="6995" y="243"/>
                    <a:pt x="6968" y="135"/>
                    <a:pt x="6900" y="67"/>
                  </a:cubicBezTo>
                  <a:cubicBezTo>
                    <a:pt x="6855" y="22"/>
                    <a:pt x="6796" y="1"/>
                    <a:pt x="6733" y="1"/>
                  </a:cubicBezTo>
                  <a:cubicBezTo>
                    <a:pt x="6705" y="1"/>
                    <a:pt x="6675" y="5"/>
                    <a:pt x="6646" y="14"/>
                  </a:cubicBezTo>
                  <a:cubicBezTo>
                    <a:pt x="6336" y="108"/>
                    <a:pt x="6149" y="202"/>
                    <a:pt x="5987" y="282"/>
                  </a:cubicBezTo>
                  <a:cubicBezTo>
                    <a:pt x="5733" y="404"/>
                    <a:pt x="5585" y="484"/>
                    <a:pt x="5128" y="484"/>
                  </a:cubicBezTo>
                  <a:cubicBezTo>
                    <a:pt x="4793" y="484"/>
                    <a:pt x="4645" y="390"/>
                    <a:pt x="4444" y="269"/>
                  </a:cubicBezTo>
                  <a:cubicBezTo>
                    <a:pt x="4229" y="148"/>
                    <a:pt x="3974" y="1"/>
                    <a:pt x="3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6" name="Google Shape;806;p71"/>
          <p:cNvGrpSpPr/>
          <p:nvPr/>
        </p:nvGrpSpPr>
        <p:grpSpPr>
          <a:xfrm>
            <a:off x="5374951" y="1767877"/>
            <a:ext cx="263450" cy="405100"/>
            <a:chOff x="1780000" y="2013125"/>
            <a:chExt cx="263450" cy="405100"/>
          </a:xfrm>
        </p:grpSpPr>
        <p:sp>
          <p:nvSpPr>
            <p:cNvPr id="807" name="Google Shape;807;p71"/>
            <p:cNvSpPr/>
            <p:nvPr/>
          </p:nvSpPr>
          <p:spPr>
            <a:xfrm>
              <a:off x="1805825" y="2121200"/>
              <a:ext cx="67500" cy="99025"/>
            </a:xfrm>
            <a:custGeom>
              <a:avLst/>
              <a:gdLst/>
              <a:ahLst/>
              <a:cxnLst/>
              <a:rect l="l" t="t" r="r" b="b"/>
              <a:pathLst>
                <a:path w="2700" h="3961" extrusionOk="0">
                  <a:moveTo>
                    <a:pt x="1853" y="524"/>
                  </a:moveTo>
                  <a:lnTo>
                    <a:pt x="2149" y="3451"/>
                  </a:lnTo>
                  <a:lnTo>
                    <a:pt x="1987" y="3451"/>
                  </a:lnTo>
                  <a:cubicBezTo>
                    <a:pt x="1585" y="3451"/>
                    <a:pt x="1223" y="3289"/>
                    <a:pt x="940" y="3021"/>
                  </a:cubicBezTo>
                  <a:cubicBezTo>
                    <a:pt x="672" y="2739"/>
                    <a:pt x="511" y="2377"/>
                    <a:pt x="511" y="1987"/>
                  </a:cubicBezTo>
                  <a:cubicBezTo>
                    <a:pt x="511" y="1584"/>
                    <a:pt x="672" y="1222"/>
                    <a:pt x="940" y="940"/>
                  </a:cubicBezTo>
                  <a:cubicBezTo>
                    <a:pt x="1196" y="698"/>
                    <a:pt x="1504" y="551"/>
                    <a:pt x="1853" y="524"/>
                  </a:cubicBezTo>
                  <a:close/>
                  <a:moveTo>
                    <a:pt x="1987" y="0"/>
                  </a:moveTo>
                  <a:cubicBezTo>
                    <a:pt x="1450" y="0"/>
                    <a:pt x="954" y="202"/>
                    <a:pt x="578" y="578"/>
                  </a:cubicBezTo>
                  <a:cubicBezTo>
                    <a:pt x="203" y="954"/>
                    <a:pt x="1" y="1450"/>
                    <a:pt x="1" y="1987"/>
                  </a:cubicBezTo>
                  <a:cubicBezTo>
                    <a:pt x="1" y="2511"/>
                    <a:pt x="203" y="3007"/>
                    <a:pt x="578" y="3383"/>
                  </a:cubicBezTo>
                  <a:cubicBezTo>
                    <a:pt x="954" y="3759"/>
                    <a:pt x="1450" y="3961"/>
                    <a:pt x="1987" y="3961"/>
                  </a:cubicBezTo>
                  <a:lnTo>
                    <a:pt x="2431" y="3961"/>
                  </a:lnTo>
                  <a:cubicBezTo>
                    <a:pt x="2498" y="3961"/>
                    <a:pt x="2578" y="3934"/>
                    <a:pt x="2619" y="3880"/>
                  </a:cubicBezTo>
                  <a:cubicBezTo>
                    <a:pt x="2673" y="3826"/>
                    <a:pt x="2699" y="3759"/>
                    <a:pt x="2685" y="3678"/>
                  </a:cubicBezTo>
                  <a:lnTo>
                    <a:pt x="2350" y="229"/>
                  </a:lnTo>
                  <a:cubicBezTo>
                    <a:pt x="2336" y="95"/>
                    <a:pt x="2216" y="0"/>
                    <a:pt x="20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71"/>
            <p:cNvSpPr/>
            <p:nvPr/>
          </p:nvSpPr>
          <p:spPr>
            <a:xfrm>
              <a:off x="1780000" y="2013125"/>
              <a:ext cx="263450" cy="405100"/>
            </a:xfrm>
            <a:custGeom>
              <a:avLst/>
              <a:gdLst/>
              <a:ahLst/>
              <a:cxnLst/>
              <a:rect l="l" t="t" r="r" b="b"/>
              <a:pathLst>
                <a:path w="10538" h="16204" extrusionOk="0">
                  <a:moveTo>
                    <a:pt x="8189" y="525"/>
                  </a:moveTo>
                  <a:cubicBezTo>
                    <a:pt x="8524" y="525"/>
                    <a:pt x="8820" y="739"/>
                    <a:pt x="8927" y="1035"/>
                  </a:cubicBezTo>
                  <a:lnTo>
                    <a:pt x="4135" y="1035"/>
                  </a:lnTo>
                  <a:cubicBezTo>
                    <a:pt x="4243" y="739"/>
                    <a:pt x="4524" y="525"/>
                    <a:pt x="4873" y="525"/>
                  </a:cubicBezTo>
                  <a:cubicBezTo>
                    <a:pt x="5115" y="525"/>
                    <a:pt x="5343" y="632"/>
                    <a:pt x="5490" y="833"/>
                  </a:cubicBezTo>
                  <a:cubicBezTo>
                    <a:pt x="5544" y="901"/>
                    <a:pt x="5612" y="940"/>
                    <a:pt x="5692" y="940"/>
                  </a:cubicBezTo>
                  <a:cubicBezTo>
                    <a:pt x="5786" y="940"/>
                    <a:pt x="5853" y="901"/>
                    <a:pt x="5907" y="833"/>
                  </a:cubicBezTo>
                  <a:cubicBezTo>
                    <a:pt x="6054" y="632"/>
                    <a:pt x="6283" y="525"/>
                    <a:pt x="6525" y="525"/>
                  </a:cubicBezTo>
                  <a:cubicBezTo>
                    <a:pt x="6779" y="525"/>
                    <a:pt x="7008" y="632"/>
                    <a:pt x="7155" y="833"/>
                  </a:cubicBezTo>
                  <a:cubicBezTo>
                    <a:pt x="7196" y="901"/>
                    <a:pt x="7276" y="940"/>
                    <a:pt x="7357" y="940"/>
                  </a:cubicBezTo>
                  <a:cubicBezTo>
                    <a:pt x="7437" y="940"/>
                    <a:pt x="7518" y="901"/>
                    <a:pt x="7572" y="833"/>
                  </a:cubicBezTo>
                  <a:cubicBezTo>
                    <a:pt x="7719" y="632"/>
                    <a:pt x="7947" y="525"/>
                    <a:pt x="8189" y="525"/>
                  </a:cubicBezTo>
                  <a:close/>
                  <a:moveTo>
                    <a:pt x="9974" y="1558"/>
                  </a:moveTo>
                  <a:lnTo>
                    <a:pt x="9209" y="9035"/>
                  </a:lnTo>
                  <a:cubicBezTo>
                    <a:pt x="9115" y="9907"/>
                    <a:pt x="8336" y="10646"/>
                    <a:pt x="7464" y="10686"/>
                  </a:cubicBezTo>
                  <a:cubicBezTo>
                    <a:pt x="7330" y="10700"/>
                    <a:pt x="7223" y="10807"/>
                    <a:pt x="7223" y="10942"/>
                  </a:cubicBezTo>
                  <a:lnTo>
                    <a:pt x="7223" y="11720"/>
                  </a:lnTo>
                  <a:lnTo>
                    <a:pt x="6618" y="11720"/>
                  </a:lnTo>
                  <a:cubicBezTo>
                    <a:pt x="6471" y="11720"/>
                    <a:pt x="6363" y="11840"/>
                    <a:pt x="6363" y="11989"/>
                  </a:cubicBezTo>
                  <a:cubicBezTo>
                    <a:pt x="6363" y="12123"/>
                    <a:pt x="6471" y="12243"/>
                    <a:pt x="6618" y="12243"/>
                  </a:cubicBezTo>
                  <a:lnTo>
                    <a:pt x="7477" y="12243"/>
                  </a:lnTo>
                  <a:cubicBezTo>
                    <a:pt x="7625" y="12243"/>
                    <a:pt x="7733" y="12364"/>
                    <a:pt x="7733" y="12499"/>
                  </a:cubicBezTo>
                  <a:cubicBezTo>
                    <a:pt x="7733" y="12646"/>
                    <a:pt x="7625" y="12767"/>
                    <a:pt x="7477" y="12767"/>
                  </a:cubicBezTo>
                  <a:cubicBezTo>
                    <a:pt x="7330" y="12767"/>
                    <a:pt x="7223" y="12875"/>
                    <a:pt x="7223" y="13022"/>
                  </a:cubicBezTo>
                  <a:lnTo>
                    <a:pt x="7223" y="13707"/>
                  </a:lnTo>
                  <a:cubicBezTo>
                    <a:pt x="7223" y="14149"/>
                    <a:pt x="7585" y="14552"/>
                    <a:pt x="8323" y="14901"/>
                  </a:cubicBezTo>
                  <a:cubicBezTo>
                    <a:pt x="8820" y="15143"/>
                    <a:pt x="9303" y="15264"/>
                    <a:pt x="9330" y="15277"/>
                  </a:cubicBezTo>
                  <a:cubicBezTo>
                    <a:pt x="9491" y="15318"/>
                    <a:pt x="9639" y="15506"/>
                    <a:pt x="9639" y="15680"/>
                  </a:cubicBezTo>
                  <a:lnTo>
                    <a:pt x="9639" y="15694"/>
                  </a:lnTo>
                  <a:lnTo>
                    <a:pt x="3423" y="15694"/>
                  </a:lnTo>
                  <a:lnTo>
                    <a:pt x="3423" y="15680"/>
                  </a:lnTo>
                  <a:cubicBezTo>
                    <a:pt x="3423" y="15506"/>
                    <a:pt x="3571" y="15318"/>
                    <a:pt x="3732" y="15277"/>
                  </a:cubicBezTo>
                  <a:cubicBezTo>
                    <a:pt x="3759" y="15264"/>
                    <a:pt x="4243" y="15143"/>
                    <a:pt x="4739" y="14901"/>
                  </a:cubicBezTo>
                  <a:cubicBezTo>
                    <a:pt x="5464" y="14552"/>
                    <a:pt x="5839" y="14149"/>
                    <a:pt x="5839" y="13707"/>
                  </a:cubicBezTo>
                  <a:lnTo>
                    <a:pt x="5839" y="13277"/>
                  </a:lnTo>
                  <a:lnTo>
                    <a:pt x="6444" y="13277"/>
                  </a:lnTo>
                  <a:cubicBezTo>
                    <a:pt x="6591" y="13277"/>
                    <a:pt x="6699" y="13156"/>
                    <a:pt x="6699" y="13022"/>
                  </a:cubicBezTo>
                  <a:cubicBezTo>
                    <a:pt x="6699" y="12875"/>
                    <a:pt x="6591" y="12767"/>
                    <a:pt x="6444" y="12767"/>
                  </a:cubicBezTo>
                  <a:lnTo>
                    <a:pt x="5585" y="12767"/>
                  </a:lnTo>
                  <a:cubicBezTo>
                    <a:pt x="5437" y="12767"/>
                    <a:pt x="5316" y="12646"/>
                    <a:pt x="5316" y="12499"/>
                  </a:cubicBezTo>
                  <a:cubicBezTo>
                    <a:pt x="5316" y="12364"/>
                    <a:pt x="5437" y="12243"/>
                    <a:pt x="5585" y="12243"/>
                  </a:cubicBezTo>
                  <a:cubicBezTo>
                    <a:pt x="5719" y="12243"/>
                    <a:pt x="5839" y="12123"/>
                    <a:pt x="5839" y="11989"/>
                  </a:cubicBezTo>
                  <a:lnTo>
                    <a:pt x="5839" y="11210"/>
                  </a:lnTo>
                  <a:lnTo>
                    <a:pt x="6444" y="11210"/>
                  </a:lnTo>
                  <a:cubicBezTo>
                    <a:pt x="6591" y="11210"/>
                    <a:pt x="6699" y="11089"/>
                    <a:pt x="6699" y="10954"/>
                  </a:cubicBezTo>
                  <a:cubicBezTo>
                    <a:pt x="6699" y="10807"/>
                    <a:pt x="6591" y="10686"/>
                    <a:pt x="6444" y="10686"/>
                  </a:cubicBezTo>
                  <a:lnTo>
                    <a:pt x="5585" y="10686"/>
                  </a:lnTo>
                  <a:cubicBezTo>
                    <a:pt x="4699" y="10659"/>
                    <a:pt x="3906" y="9921"/>
                    <a:pt x="3826" y="9035"/>
                  </a:cubicBezTo>
                  <a:cubicBezTo>
                    <a:pt x="3813" y="8901"/>
                    <a:pt x="3706" y="8807"/>
                    <a:pt x="3571" y="8807"/>
                  </a:cubicBezTo>
                  <a:lnTo>
                    <a:pt x="3020" y="8807"/>
                  </a:lnTo>
                  <a:cubicBezTo>
                    <a:pt x="2349" y="8807"/>
                    <a:pt x="1719" y="8538"/>
                    <a:pt x="1248" y="8069"/>
                  </a:cubicBezTo>
                  <a:cubicBezTo>
                    <a:pt x="779" y="7598"/>
                    <a:pt x="511" y="6968"/>
                    <a:pt x="511" y="6310"/>
                  </a:cubicBezTo>
                  <a:cubicBezTo>
                    <a:pt x="511" y="5639"/>
                    <a:pt x="779" y="5008"/>
                    <a:pt x="1248" y="4538"/>
                  </a:cubicBezTo>
                  <a:cubicBezTo>
                    <a:pt x="1719" y="4069"/>
                    <a:pt x="2349" y="3800"/>
                    <a:pt x="3020" y="3800"/>
                  </a:cubicBezTo>
                  <a:cubicBezTo>
                    <a:pt x="3088" y="3800"/>
                    <a:pt x="3155" y="3773"/>
                    <a:pt x="3208" y="3720"/>
                  </a:cubicBezTo>
                  <a:cubicBezTo>
                    <a:pt x="3262" y="3666"/>
                    <a:pt x="3276" y="3598"/>
                    <a:pt x="3276" y="3518"/>
                  </a:cubicBezTo>
                  <a:lnTo>
                    <a:pt x="3074" y="1558"/>
                  </a:lnTo>
                  <a:lnTo>
                    <a:pt x="3598" y="1558"/>
                  </a:lnTo>
                  <a:lnTo>
                    <a:pt x="4336" y="8982"/>
                  </a:lnTo>
                  <a:cubicBezTo>
                    <a:pt x="4404" y="9626"/>
                    <a:pt x="5007" y="10176"/>
                    <a:pt x="5651" y="10176"/>
                  </a:cubicBezTo>
                  <a:lnTo>
                    <a:pt x="7384" y="10176"/>
                  </a:lnTo>
                  <a:cubicBezTo>
                    <a:pt x="8028" y="10176"/>
                    <a:pt x="8632" y="9626"/>
                    <a:pt x="8699" y="8982"/>
                  </a:cubicBezTo>
                  <a:lnTo>
                    <a:pt x="9048" y="5612"/>
                  </a:lnTo>
                  <a:cubicBezTo>
                    <a:pt x="9061" y="5477"/>
                    <a:pt x="8954" y="5343"/>
                    <a:pt x="8807" y="5330"/>
                  </a:cubicBezTo>
                  <a:cubicBezTo>
                    <a:pt x="8799" y="5330"/>
                    <a:pt x="8791" y="5329"/>
                    <a:pt x="8783" y="5329"/>
                  </a:cubicBezTo>
                  <a:cubicBezTo>
                    <a:pt x="8657" y="5329"/>
                    <a:pt x="8537" y="5432"/>
                    <a:pt x="8524" y="5558"/>
                  </a:cubicBezTo>
                  <a:lnTo>
                    <a:pt x="8175" y="8928"/>
                  </a:lnTo>
                  <a:cubicBezTo>
                    <a:pt x="8148" y="9317"/>
                    <a:pt x="7760" y="9653"/>
                    <a:pt x="7384" y="9653"/>
                  </a:cubicBezTo>
                  <a:lnTo>
                    <a:pt x="5651" y="9653"/>
                  </a:lnTo>
                  <a:cubicBezTo>
                    <a:pt x="5276" y="9653"/>
                    <a:pt x="4887" y="9317"/>
                    <a:pt x="4860" y="8941"/>
                  </a:cubicBezTo>
                  <a:lnTo>
                    <a:pt x="4121" y="1558"/>
                  </a:lnTo>
                  <a:lnTo>
                    <a:pt x="8941" y="1558"/>
                  </a:lnTo>
                  <a:lnTo>
                    <a:pt x="8632" y="4538"/>
                  </a:lnTo>
                  <a:cubicBezTo>
                    <a:pt x="8619" y="4672"/>
                    <a:pt x="8726" y="4806"/>
                    <a:pt x="8860" y="4820"/>
                  </a:cubicBezTo>
                  <a:cubicBezTo>
                    <a:pt x="8868" y="4821"/>
                    <a:pt x="8876" y="4821"/>
                    <a:pt x="8884" y="4821"/>
                  </a:cubicBezTo>
                  <a:cubicBezTo>
                    <a:pt x="9020" y="4821"/>
                    <a:pt x="9130" y="4718"/>
                    <a:pt x="9156" y="4592"/>
                  </a:cubicBezTo>
                  <a:lnTo>
                    <a:pt x="9464" y="1558"/>
                  </a:lnTo>
                  <a:close/>
                  <a:moveTo>
                    <a:pt x="4873" y="1"/>
                  </a:moveTo>
                  <a:cubicBezTo>
                    <a:pt x="4243" y="1"/>
                    <a:pt x="3718" y="444"/>
                    <a:pt x="3598" y="1035"/>
                  </a:cubicBezTo>
                  <a:lnTo>
                    <a:pt x="2793" y="1035"/>
                  </a:lnTo>
                  <a:cubicBezTo>
                    <a:pt x="2712" y="1035"/>
                    <a:pt x="2645" y="1074"/>
                    <a:pt x="2605" y="1128"/>
                  </a:cubicBezTo>
                  <a:cubicBezTo>
                    <a:pt x="2551" y="1182"/>
                    <a:pt x="2524" y="1250"/>
                    <a:pt x="2537" y="1316"/>
                  </a:cubicBezTo>
                  <a:lnTo>
                    <a:pt x="2725" y="3303"/>
                  </a:lnTo>
                  <a:cubicBezTo>
                    <a:pt x="2027" y="3370"/>
                    <a:pt x="1383" y="3666"/>
                    <a:pt x="887" y="4176"/>
                  </a:cubicBezTo>
                  <a:cubicBezTo>
                    <a:pt x="309" y="4740"/>
                    <a:pt x="1" y="5504"/>
                    <a:pt x="1" y="6310"/>
                  </a:cubicBezTo>
                  <a:cubicBezTo>
                    <a:pt x="1" y="7115"/>
                    <a:pt x="309" y="7867"/>
                    <a:pt x="887" y="8445"/>
                  </a:cubicBezTo>
                  <a:cubicBezTo>
                    <a:pt x="1450" y="9008"/>
                    <a:pt x="2215" y="9317"/>
                    <a:pt x="3020" y="9317"/>
                  </a:cubicBezTo>
                  <a:lnTo>
                    <a:pt x="3343" y="9317"/>
                  </a:lnTo>
                  <a:cubicBezTo>
                    <a:pt x="3544" y="10270"/>
                    <a:pt x="4350" y="11035"/>
                    <a:pt x="5316" y="11183"/>
                  </a:cubicBezTo>
                  <a:lnTo>
                    <a:pt x="5316" y="11774"/>
                  </a:lnTo>
                  <a:cubicBezTo>
                    <a:pt x="5021" y="11881"/>
                    <a:pt x="4806" y="12163"/>
                    <a:pt x="4806" y="12499"/>
                  </a:cubicBezTo>
                  <a:cubicBezTo>
                    <a:pt x="4806" y="12834"/>
                    <a:pt x="5021" y="13129"/>
                    <a:pt x="5316" y="13236"/>
                  </a:cubicBezTo>
                  <a:lnTo>
                    <a:pt x="5316" y="13707"/>
                  </a:lnTo>
                  <a:cubicBezTo>
                    <a:pt x="5316" y="14122"/>
                    <a:pt x="4296" y="14593"/>
                    <a:pt x="3598" y="14781"/>
                  </a:cubicBezTo>
                  <a:cubicBezTo>
                    <a:pt x="3208" y="14874"/>
                    <a:pt x="2913" y="15277"/>
                    <a:pt x="2913" y="15680"/>
                  </a:cubicBezTo>
                  <a:lnTo>
                    <a:pt x="2913" y="15948"/>
                  </a:lnTo>
                  <a:cubicBezTo>
                    <a:pt x="2913" y="16096"/>
                    <a:pt x="3020" y="16204"/>
                    <a:pt x="3169" y="16204"/>
                  </a:cubicBezTo>
                  <a:lnTo>
                    <a:pt x="9893" y="16204"/>
                  </a:lnTo>
                  <a:cubicBezTo>
                    <a:pt x="10028" y="16204"/>
                    <a:pt x="10149" y="16096"/>
                    <a:pt x="10149" y="15948"/>
                  </a:cubicBezTo>
                  <a:lnTo>
                    <a:pt x="10149" y="15680"/>
                  </a:lnTo>
                  <a:cubicBezTo>
                    <a:pt x="10149" y="15277"/>
                    <a:pt x="9840" y="14874"/>
                    <a:pt x="9464" y="14781"/>
                  </a:cubicBezTo>
                  <a:cubicBezTo>
                    <a:pt x="8766" y="14593"/>
                    <a:pt x="7733" y="14122"/>
                    <a:pt x="7733" y="13707"/>
                  </a:cubicBezTo>
                  <a:lnTo>
                    <a:pt x="7733" y="13236"/>
                  </a:lnTo>
                  <a:cubicBezTo>
                    <a:pt x="8041" y="13129"/>
                    <a:pt x="8256" y="12834"/>
                    <a:pt x="8256" y="12499"/>
                  </a:cubicBezTo>
                  <a:cubicBezTo>
                    <a:pt x="8256" y="12163"/>
                    <a:pt x="8041" y="11881"/>
                    <a:pt x="7733" y="11774"/>
                  </a:cubicBezTo>
                  <a:lnTo>
                    <a:pt x="7733" y="11183"/>
                  </a:lnTo>
                  <a:cubicBezTo>
                    <a:pt x="8766" y="11008"/>
                    <a:pt x="9612" y="10136"/>
                    <a:pt x="9719" y="9089"/>
                  </a:cubicBezTo>
                  <a:lnTo>
                    <a:pt x="10525" y="1316"/>
                  </a:lnTo>
                  <a:cubicBezTo>
                    <a:pt x="10538" y="1250"/>
                    <a:pt x="10511" y="1182"/>
                    <a:pt x="10457" y="1128"/>
                  </a:cubicBezTo>
                  <a:cubicBezTo>
                    <a:pt x="10404" y="1074"/>
                    <a:pt x="10337" y="1035"/>
                    <a:pt x="10269" y="1035"/>
                  </a:cubicBezTo>
                  <a:lnTo>
                    <a:pt x="9464" y="1035"/>
                  </a:lnTo>
                  <a:cubicBezTo>
                    <a:pt x="9344" y="444"/>
                    <a:pt x="8820" y="1"/>
                    <a:pt x="8189" y="1"/>
                  </a:cubicBezTo>
                  <a:cubicBezTo>
                    <a:pt x="7880" y="1"/>
                    <a:pt x="7585" y="108"/>
                    <a:pt x="7357" y="310"/>
                  </a:cubicBezTo>
                  <a:cubicBezTo>
                    <a:pt x="7128" y="108"/>
                    <a:pt x="6833" y="1"/>
                    <a:pt x="6525" y="1"/>
                  </a:cubicBezTo>
                  <a:cubicBezTo>
                    <a:pt x="6229" y="1"/>
                    <a:pt x="5934" y="108"/>
                    <a:pt x="5692" y="310"/>
                  </a:cubicBezTo>
                  <a:cubicBezTo>
                    <a:pt x="5464" y="108"/>
                    <a:pt x="5168" y="1"/>
                    <a:pt x="48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71"/>
          <p:cNvGrpSpPr/>
          <p:nvPr/>
        </p:nvGrpSpPr>
        <p:grpSpPr>
          <a:xfrm>
            <a:off x="1404335" y="1767877"/>
            <a:ext cx="405075" cy="405100"/>
            <a:chOff x="5437325" y="2013125"/>
            <a:chExt cx="405075" cy="405100"/>
          </a:xfrm>
        </p:grpSpPr>
        <p:sp>
          <p:nvSpPr>
            <p:cNvPr id="810" name="Google Shape;810;p71"/>
            <p:cNvSpPr/>
            <p:nvPr/>
          </p:nvSpPr>
          <p:spPr>
            <a:xfrm>
              <a:off x="5728275" y="2038975"/>
              <a:ext cx="77550" cy="77550"/>
            </a:xfrm>
            <a:custGeom>
              <a:avLst/>
              <a:gdLst/>
              <a:ahLst/>
              <a:cxnLst/>
              <a:rect l="l" t="t" r="r" b="b"/>
              <a:pathLst>
                <a:path w="3102" h="3102" extrusionOk="0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1"/>
            <p:cNvSpPr/>
            <p:nvPr/>
          </p:nvSpPr>
          <p:spPr>
            <a:xfrm>
              <a:off x="5518525" y="2215825"/>
              <a:ext cx="145000" cy="86300"/>
            </a:xfrm>
            <a:custGeom>
              <a:avLst/>
              <a:gdLst/>
              <a:ahLst/>
              <a:cxnLst/>
              <a:rect l="l" t="t" r="r" b="b"/>
              <a:pathLst>
                <a:path w="5800" h="3452" extrusionOk="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71"/>
            <p:cNvSpPr/>
            <p:nvPr/>
          </p:nvSpPr>
          <p:spPr>
            <a:xfrm>
              <a:off x="5519200" y="2405450"/>
              <a:ext cx="47325" cy="12775"/>
            </a:xfrm>
            <a:custGeom>
              <a:avLst/>
              <a:gdLst/>
              <a:ahLst/>
              <a:cxnLst/>
              <a:rect l="l" t="t" r="r" b="b"/>
              <a:pathLst>
                <a:path w="1893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1"/>
            <p:cNvSpPr/>
            <p:nvPr/>
          </p:nvSpPr>
          <p:spPr>
            <a:xfrm>
              <a:off x="5781975" y="2405450"/>
              <a:ext cx="47350" cy="12775"/>
            </a:xfrm>
            <a:custGeom>
              <a:avLst/>
              <a:gdLst/>
              <a:ahLst/>
              <a:cxnLst/>
              <a:rect l="l" t="t" r="r" b="b"/>
              <a:pathLst>
                <a:path w="1894" h="511" extrusionOk="0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71"/>
            <p:cNvSpPr/>
            <p:nvPr/>
          </p:nvSpPr>
          <p:spPr>
            <a:xfrm>
              <a:off x="5437325" y="2013125"/>
              <a:ext cx="405075" cy="379250"/>
            </a:xfrm>
            <a:custGeom>
              <a:avLst/>
              <a:gdLst/>
              <a:ahLst/>
              <a:cxnLst/>
              <a:rect l="l" t="t" r="r" b="b"/>
              <a:pathLst>
                <a:path w="16203" h="15170" extrusionOk="0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1"/>
            <p:cNvSpPr/>
            <p:nvPr/>
          </p:nvSpPr>
          <p:spPr>
            <a:xfrm>
              <a:off x="5734650" y="2314850"/>
              <a:ext cx="12775" cy="13100"/>
            </a:xfrm>
            <a:custGeom>
              <a:avLst/>
              <a:gdLst/>
              <a:ahLst/>
              <a:cxnLst/>
              <a:rect l="l" t="t" r="r" b="b"/>
              <a:pathLst>
                <a:path w="511" h="524" extrusionOk="0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71"/>
            <p:cNvSpPr/>
            <p:nvPr/>
          </p:nvSpPr>
          <p:spPr>
            <a:xfrm>
              <a:off x="5734650" y="2276225"/>
              <a:ext cx="12775" cy="12775"/>
            </a:xfrm>
            <a:custGeom>
              <a:avLst/>
              <a:gdLst/>
              <a:ahLst/>
              <a:cxnLst/>
              <a:rect l="l" t="t" r="r" b="b"/>
              <a:pathLst>
                <a:path w="511" h="511" extrusionOk="0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1"/>
            <p:cNvSpPr/>
            <p:nvPr/>
          </p:nvSpPr>
          <p:spPr>
            <a:xfrm>
              <a:off x="5734650" y="2237300"/>
              <a:ext cx="12775" cy="13125"/>
            </a:xfrm>
            <a:custGeom>
              <a:avLst/>
              <a:gdLst/>
              <a:ahLst/>
              <a:cxnLst/>
              <a:rect l="l" t="t" r="r" b="b"/>
              <a:pathLst>
                <a:path w="511" h="525" extrusionOk="0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71"/>
          <p:cNvGrpSpPr/>
          <p:nvPr/>
        </p:nvGrpSpPr>
        <p:grpSpPr>
          <a:xfrm>
            <a:off x="7336752" y="1767877"/>
            <a:ext cx="293350" cy="405100"/>
            <a:chOff x="7425525" y="1708325"/>
            <a:chExt cx="293350" cy="405100"/>
          </a:xfrm>
        </p:grpSpPr>
        <p:sp>
          <p:nvSpPr>
            <p:cNvPr id="819" name="Google Shape;819;p71"/>
            <p:cNvSpPr/>
            <p:nvPr/>
          </p:nvSpPr>
          <p:spPr>
            <a:xfrm>
              <a:off x="7510425" y="1894250"/>
              <a:ext cx="123525" cy="119500"/>
            </a:xfrm>
            <a:custGeom>
              <a:avLst/>
              <a:gdLst/>
              <a:ahLst/>
              <a:cxnLst/>
              <a:rect l="l" t="t" r="r" b="b"/>
              <a:pathLst>
                <a:path w="4941" h="4780" extrusionOk="0">
                  <a:moveTo>
                    <a:pt x="1706" y="524"/>
                  </a:moveTo>
                  <a:cubicBezTo>
                    <a:pt x="2296" y="524"/>
                    <a:pt x="2968" y="833"/>
                    <a:pt x="3491" y="1370"/>
                  </a:cubicBezTo>
                  <a:cubicBezTo>
                    <a:pt x="3934" y="1799"/>
                    <a:pt x="4216" y="2323"/>
                    <a:pt x="4310" y="2819"/>
                  </a:cubicBezTo>
                  <a:cubicBezTo>
                    <a:pt x="4377" y="3182"/>
                    <a:pt x="4337" y="3505"/>
                    <a:pt x="4203" y="3759"/>
                  </a:cubicBezTo>
                  <a:lnTo>
                    <a:pt x="2511" y="2068"/>
                  </a:lnTo>
                  <a:cubicBezTo>
                    <a:pt x="2464" y="2021"/>
                    <a:pt x="2400" y="1998"/>
                    <a:pt x="2335" y="1998"/>
                  </a:cubicBezTo>
                  <a:cubicBezTo>
                    <a:pt x="2269" y="1998"/>
                    <a:pt x="2202" y="2021"/>
                    <a:pt x="2148" y="2068"/>
                  </a:cubicBezTo>
                  <a:cubicBezTo>
                    <a:pt x="2055" y="2175"/>
                    <a:pt x="2055" y="2336"/>
                    <a:pt x="2148" y="2431"/>
                  </a:cubicBezTo>
                  <a:lnTo>
                    <a:pt x="3827" y="4122"/>
                  </a:lnTo>
                  <a:cubicBezTo>
                    <a:pt x="3666" y="4215"/>
                    <a:pt x="3464" y="4269"/>
                    <a:pt x="3236" y="4269"/>
                  </a:cubicBezTo>
                  <a:cubicBezTo>
                    <a:pt x="2645" y="4269"/>
                    <a:pt x="1974" y="3947"/>
                    <a:pt x="1450" y="3424"/>
                  </a:cubicBezTo>
                  <a:cubicBezTo>
                    <a:pt x="1021" y="2980"/>
                    <a:pt x="725" y="2470"/>
                    <a:pt x="632" y="1960"/>
                  </a:cubicBezTo>
                  <a:cubicBezTo>
                    <a:pt x="564" y="1598"/>
                    <a:pt x="605" y="1276"/>
                    <a:pt x="739" y="1035"/>
                  </a:cubicBezTo>
                  <a:lnTo>
                    <a:pt x="1423" y="1706"/>
                  </a:lnTo>
                  <a:cubicBezTo>
                    <a:pt x="1464" y="1759"/>
                    <a:pt x="1531" y="1786"/>
                    <a:pt x="1598" y="1786"/>
                  </a:cubicBezTo>
                  <a:cubicBezTo>
                    <a:pt x="1665" y="1786"/>
                    <a:pt x="1733" y="1759"/>
                    <a:pt x="1786" y="1706"/>
                  </a:cubicBezTo>
                  <a:cubicBezTo>
                    <a:pt x="1880" y="1598"/>
                    <a:pt x="1880" y="1437"/>
                    <a:pt x="1786" y="1343"/>
                  </a:cubicBezTo>
                  <a:lnTo>
                    <a:pt x="1115" y="672"/>
                  </a:lnTo>
                  <a:cubicBezTo>
                    <a:pt x="1276" y="578"/>
                    <a:pt x="1477" y="524"/>
                    <a:pt x="1706" y="524"/>
                  </a:cubicBezTo>
                  <a:close/>
                  <a:moveTo>
                    <a:pt x="1706" y="0"/>
                  </a:moveTo>
                  <a:cubicBezTo>
                    <a:pt x="1235" y="0"/>
                    <a:pt x="833" y="161"/>
                    <a:pt x="537" y="457"/>
                  </a:cubicBezTo>
                  <a:cubicBezTo>
                    <a:pt x="149" y="847"/>
                    <a:pt x="0" y="1410"/>
                    <a:pt x="122" y="2055"/>
                  </a:cubicBezTo>
                  <a:cubicBezTo>
                    <a:pt x="229" y="2658"/>
                    <a:pt x="578" y="3276"/>
                    <a:pt x="1074" y="3786"/>
                  </a:cubicBezTo>
                  <a:cubicBezTo>
                    <a:pt x="1706" y="4403"/>
                    <a:pt x="2511" y="4779"/>
                    <a:pt x="3236" y="4779"/>
                  </a:cubicBezTo>
                  <a:cubicBezTo>
                    <a:pt x="3705" y="4779"/>
                    <a:pt x="4108" y="4618"/>
                    <a:pt x="4403" y="4323"/>
                  </a:cubicBezTo>
                  <a:cubicBezTo>
                    <a:pt x="4793" y="3947"/>
                    <a:pt x="4940" y="3370"/>
                    <a:pt x="4820" y="2726"/>
                  </a:cubicBezTo>
                  <a:cubicBezTo>
                    <a:pt x="4713" y="2121"/>
                    <a:pt x="4364" y="1504"/>
                    <a:pt x="3867" y="1008"/>
                  </a:cubicBezTo>
                  <a:cubicBezTo>
                    <a:pt x="3236" y="376"/>
                    <a:pt x="2431" y="0"/>
                    <a:pt x="1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71"/>
            <p:cNvSpPr/>
            <p:nvPr/>
          </p:nvSpPr>
          <p:spPr>
            <a:xfrm>
              <a:off x="7425525" y="1708325"/>
              <a:ext cx="293350" cy="405100"/>
            </a:xfrm>
            <a:custGeom>
              <a:avLst/>
              <a:gdLst/>
              <a:ahLst/>
              <a:cxnLst/>
              <a:rect l="l" t="t" r="r" b="b"/>
              <a:pathLst>
                <a:path w="11734" h="16204" extrusionOk="0">
                  <a:moveTo>
                    <a:pt x="9720" y="525"/>
                  </a:moveTo>
                  <a:lnTo>
                    <a:pt x="10189" y="2390"/>
                  </a:lnTo>
                  <a:cubicBezTo>
                    <a:pt x="10216" y="2511"/>
                    <a:pt x="10323" y="2592"/>
                    <a:pt x="10431" y="2592"/>
                  </a:cubicBezTo>
                  <a:lnTo>
                    <a:pt x="11209" y="2592"/>
                  </a:lnTo>
                  <a:lnTo>
                    <a:pt x="11209" y="3451"/>
                  </a:lnTo>
                  <a:lnTo>
                    <a:pt x="524" y="3451"/>
                  </a:lnTo>
                  <a:lnTo>
                    <a:pt x="524" y="2592"/>
                  </a:lnTo>
                  <a:lnTo>
                    <a:pt x="9397" y="2592"/>
                  </a:lnTo>
                  <a:cubicBezTo>
                    <a:pt x="9545" y="2592"/>
                    <a:pt x="9666" y="2471"/>
                    <a:pt x="9666" y="2336"/>
                  </a:cubicBezTo>
                  <a:cubicBezTo>
                    <a:pt x="9666" y="2189"/>
                    <a:pt x="9545" y="2068"/>
                    <a:pt x="9397" y="2068"/>
                  </a:cubicBezTo>
                  <a:lnTo>
                    <a:pt x="1625" y="2068"/>
                  </a:lnTo>
                  <a:lnTo>
                    <a:pt x="2014" y="525"/>
                  </a:lnTo>
                  <a:close/>
                  <a:moveTo>
                    <a:pt x="10672" y="3974"/>
                  </a:moveTo>
                  <a:lnTo>
                    <a:pt x="10525" y="5692"/>
                  </a:lnTo>
                  <a:lnTo>
                    <a:pt x="1209" y="5692"/>
                  </a:lnTo>
                  <a:lnTo>
                    <a:pt x="1061" y="3974"/>
                  </a:lnTo>
                  <a:close/>
                  <a:moveTo>
                    <a:pt x="9827" y="13961"/>
                  </a:moveTo>
                  <a:lnTo>
                    <a:pt x="9679" y="15694"/>
                  </a:lnTo>
                  <a:lnTo>
                    <a:pt x="2054" y="15694"/>
                  </a:lnTo>
                  <a:lnTo>
                    <a:pt x="1907" y="13961"/>
                  </a:lnTo>
                  <a:close/>
                  <a:moveTo>
                    <a:pt x="1812" y="1"/>
                  </a:moveTo>
                  <a:cubicBezTo>
                    <a:pt x="1692" y="1"/>
                    <a:pt x="1598" y="81"/>
                    <a:pt x="1571" y="202"/>
                  </a:cubicBezTo>
                  <a:lnTo>
                    <a:pt x="1102" y="2068"/>
                  </a:lnTo>
                  <a:lnTo>
                    <a:pt x="269" y="2068"/>
                  </a:lnTo>
                  <a:cubicBezTo>
                    <a:pt x="121" y="2068"/>
                    <a:pt x="1" y="2189"/>
                    <a:pt x="1" y="2336"/>
                  </a:cubicBezTo>
                  <a:lnTo>
                    <a:pt x="1" y="3706"/>
                  </a:lnTo>
                  <a:cubicBezTo>
                    <a:pt x="1" y="3854"/>
                    <a:pt x="121" y="3974"/>
                    <a:pt x="269" y="3974"/>
                  </a:cubicBezTo>
                  <a:lnTo>
                    <a:pt x="538" y="3974"/>
                  </a:lnTo>
                  <a:lnTo>
                    <a:pt x="994" y="9331"/>
                  </a:lnTo>
                  <a:cubicBezTo>
                    <a:pt x="1007" y="9478"/>
                    <a:pt x="1128" y="9572"/>
                    <a:pt x="1249" y="9572"/>
                  </a:cubicBezTo>
                  <a:lnTo>
                    <a:pt x="1276" y="9572"/>
                  </a:lnTo>
                  <a:cubicBezTo>
                    <a:pt x="1424" y="9558"/>
                    <a:pt x="1531" y="9438"/>
                    <a:pt x="1517" y="9290"/>
                  </a:cubicBezTo>
                  <a:lnTo>
                    <a:pt x="1249" y="6216"/>
                  </a:lnTo>
                  <a:lnTo>
                    <a:pt x="10484" y="6216"/>
                  </a:lnTo>
                  <a:lnTo>
                    <a:pt x="9867" y="13451"/>
                  </a:lnTo>
                  <a:lnTo>
                    <a:pt x="1866" y="13451"/>
                  </a:lnTo>
                  <a:lnTo>
                    <a:pt x="1598" y="10324"/>
                  </a:lnTo>
                  <a:cubicBezTo>
                    <a:pt x="1586" y="10185"/>
                    <a:pt x="1477" y="10081"/>
                    <a:pt x="1342" y="10081"/>
                  </a:cubicBezTo>
                  <a:cubicBezTo>
                    <a:pt x="1333" y="10081"/>
                    <a:pt x="1325" y="10082"/>
                    <a:pt x="1316" y="10082"/>
                  </a:cubicBezTo>
                  <a:cubicBezTo>
                    <a:pt x="1182" y="10095"/>
                    <a:pt x="1075" y="10230"/>
                    <a:pt x="1088" y="10364"/>
                  </a:cubicBezTo>
                  <a:lnTo>
                    <a:pt x="1558" y="15975"/>
                  </a:lnTo>
                  <a:cubicBezTo>
                    <a:pt x="1571" y="16109"/>
                    <a:pt x="1678" y="16204"/>
                    <a:pt x="1812" y="16204"/>
                  </a:cubicBezTo>
                  <a:lnTo>
                    <a:pt x="9920" y="16204"/>
                  </a:lnTo>
                  <a:cubicBezTo>
                    <a:pt x="10055" y="16204"/>
                    <a:pt x="10162" y="16109"/>
                    <a:pt x="10176" y="15975"/>
                  </a:cubicBezTo>
                  <a:lnTo>
                    <a:pt x="11196" y="3974"/>
                  </a:lnTo>
                  <a:lnTo>
                    <a:pt x="11465" y="3974"/>
                  </a:lnTo>
                  <a:cubicBezTo>
                    <a:pt x="11612" y="3974"/>
                    <a:pt x="11733" y="3854"/>
                    <a:pt x="11733" y="3706"/>
                  </a:cubicBezTo>
                  <a:lnTo>
                    <a:pt x="11733" y="2336"/>
                  </a:lnTo>
                  <a:cubicBezTo>
                    <a:pt x="11733" y="2189"/>
                    <a:pt x="11612" y="2068"/>
                    <a:pt x="11465" y="2068"/>
                  </a:cubicBezTo>
                  <a:lnTo>
                    <a:pt x="10632" y="2068"/>
                  </a:lnTo>
                  <a:lnTo>
                    <a:pt x="10176" y="202"/>
                  </a:lnTo>
                  <a:cubicBezTo>
                    <a:pt x="10135" y="81"/>
                    <a:pt x="10042" y="1"/>
                    <a:pt x="9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1" name="Google Shape;821;p71"/>
          <p:cNvSpPr/>
          <p:nvPr/>
        </p:nvSpPr>
        <p:spPr>
          <a:xfrm rot="5400000">
            <a:off x="5417126" y="2343277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71"/>
          <p:cNvSpPr/>
          <p:nvPr/>
        </p:nvSpPr>
        <p:spPr>
          <a:xfrm rot="5400000">
            <a:off x="3440374" y="2343277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71"/>
          <p:cNvSpPr/>
          <p:nvPr/>
        </p:nvSpPr>
        <p:spPr>
          <a:xfrm rot="5400000">
            <a:off x="1517323" y="2344102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4" name="Google Shape;824;p71"/>
          <p:cNvCxnSpPr>
            <a:stCxn id="821" idx="2"/>
            <a:endCxn id="822" idx="0"/>
          </p:cNvCxnSpPr>
          <p:nvPr/>
        </p:nvCxnSpPr>
        <p:spPr>
          <a:xfrm rot="10800000">
            <a:off x="3619526" y="2432827"/>
            <a:ext cx="179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71"/>
          <p:cNvCxnSpPr>
            <a:stCxn id="822" idx="2"/>
            <a:endCxn id="823" idx="0"/>
          </p:cNvCxnSpPr>
          <p:nvPr/>
        </p:nvCxnSpPr>
        <p:spPr>
          <a:xfrm flipH="1">
            <a:off x="1696474" y="2432827"/>
            <a:ext cx="1743900" cy="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26" name="Google Shape;826;p71"/>
          <p:cNvSpPr/>
          <p:nvPr/>
        </p:nvSpPr>
        <p:spPr>
          <a:xfrm rot="5400000">
            <a:off x="7393877" y="2343690"/>
            <a:ext cx="179100" cy="17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71"/>
          <p:cNvCxnSpPr>
            <a:stCxn id="821" idx="0"/>
            <a:endCxn id="826" idx="2"/>
          </p:cNvCxnSpPr>
          <p:nvPr/>
        </p:nvCxnSpPr>
        <p:spPr>
          <a:xfrm>
            <a:off x="5596226" y="2432827"/>
            <a:ext cx="1797600" cy="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71"/>
          <p:cNvCxnSpPr/>
          <p:nvPr/>
        </p:nvCxnSpPr>
        <p:spPr>
          <a:xfrm>
            <a:off x="1265027" y="306005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71"/>
          <p:cNvCxnSpPr/>
          <p:nvPr/>
        </p:nvCxnSpPr>
        <p:spPr>
          <a:xfrm>
            <a:off x="3188074" y="3067737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71"/>
          <p:cNvCxnSpPr/>
          <p:nvPr/>
        </p:nvCxnSpPr>
        <p:spPr>
          <a:xfrm>
            <a:off x="5164827" y="3021633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71"/>
          <p:cNvCxnSpPr/>
          <p:nvPr/>
        </p:nvCxnSpPr>
        <p:spPr>
          <a:xfrm>
            <a:off x="7141577" y="3030208"/>
            <a:ext cx="683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8761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/>
                                        <p:tgtEl>
                                          <p:spTgt spid="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/>
                                        <p:tgtEl>
                                          <p:spTgt spid="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/>
                                        <p:tgtEl>
                                          <p:spTgt spid="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730;p66">
            <a:extLst>
              <a:ext uri="{FF2B5EF4-FFF2-40B4-BE49-F238E27FC236}">
                <a16:creationId xmlns:a16="http://schemas.microsoft.com/office/drawing/2014/main" id="{15B03344-92AA-406B-A8C0-AF77460AEE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0948" y="3363513"/>
            <a:ext cx="2433609" cy="1189315"/>
          </a:xfrm>
          <a:prstGeom prst="rect">
            <a:avLst/>
          </a:prstGeom>
          <a:ln w="38100">
            <a:noFill/>
          </a:ln>
        </p:spPr>
        <p:txBody>
          <a:bodyPr spcFirstLastPara="1" wrap="square" lIns="91425" tIns="91425" rIns="91425" bIns="91425" numCol="1" spcCol="274320" anchor="t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Learning rate (eta) = 0.3</a:t>
            </a:r>
          </a:p>
          <a:p>
            <a:pPr marL="285750" lvl="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Max depth = 6</a:t>
            </a:r>
          </a:p>
          <a:p>
            <a:pPr marL="285750" lvl="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Evaluation metric: </a:t>
            </a:r>
            <a:r>
              <a:rPr lang="en-US" sz="1200" dirty="0" err="1"/>
              <a:t>mlogloss</a:t>
            </a:r>
            <a:endParaRPr sz="1200" dirty="0"/>
          </a:p>
        </p:txBody>
      </p:sp>
      <p:sp>
        <p:nvSpPr>
          <p:cNvPr id="28" name="Google Shape;1617;p80">
            <a:extLst>
              <a:ext uri="{FF2B5EF4-FFF2-40B4-BE49-F238E27FC236}">
                <a16:creationId xmlns:a16="http://schemas.microsoft.com/office/drawing/2014/main" id="{ABCC5765-8FBD-427F-BC2E-AAB365A0E730}"/>
              </a:ext>
            </a:extLst>
          </p:cNvPr>
          <p:cNvSpPr txBox="1">
            <a:spLocks/>
          </p:cNvSpPr>
          <p:nvPr/>
        </p:nvSpPr>
        <p:spPr>
          <a:xfrm>
            <a:off x="828039" y="994140"/>
            <a:ext cx="1638857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400" b="1" dirty="0"/>
              <a:t>Data Split</a:t>
            </a:r>
          </a:p>
        </p:txBody>
      </p:sp>
      <p:sp>
        <p:nvSpPr>
          <p:cNvPr id="30" name="Google Shape;2170;p104">
            <a:extLst>
              <a:ext uri="{FF2B5EF4-FFF2-40B4-BE49-F238E27FC236}">
                <a16:creationId xmlns:a16="http://schemas.microsoft.com/office/drawing/2014/main" id="{66FA8BD4-F23E-4077-9981-3210E2167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 Building -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4098" name="Picture 2" descr="XGBoost: The Superpower of Gradient Boosting - DEV Community">
            <a:extLst>
              <a:ext uri="{FF2B5EF4-FFF2-40B4-BE49-F238E27FC236}">
                <a16:creationId xmlns:a16="http://schemas.microsoft.com/office/drawing/2014/main" id="{2D111724-439D-4002-9D5C-00998FA6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110" y="241516"/>
            <a:ext cx="1867220" cy="78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ata, database, information, line, split icon - Download on Iconfinder">
            <a:extLst>
              <a:ext uri="{FF2B5EF4-FFF2-40B4-BE49-F238E27FC236}">
                <a16:creationId xmlns:a16="http://schemas.microsoft.com/office/drawing/2014/main" id="{2B850AFB-E784-4194-A73B-2266420B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48" y="1656559"/>
            <a:ext cx="1434939" cy="143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pplying Hyperparameter Tuning To Neural Networks | by Egor Howell |  Towards Data Science">
            <a:extLst>
              <a:ext uri="{FF2B5EF4-FFF2-40B4-BE49-F238E27FC236}">
                <a16:creationId xmlns:a16="http://schemas.microsoft.com/office/drawing/2014/main" id="{3FCBC668-D162-493F-8343-3E83E8C22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462" y="1431059"/>
            <a:ext cx="1815336" cy="181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ias - Free miscellaneous icons">
            <a:extLst>
              <a:ext uri="{FF2B5EF4-FFF2-40B4-BE49-F238E27FC236}">
                <a16:creationId xmlns:a16="http://schemas.microsoft.com/office/drawing/2014/main" id="{B0C67D45-3BCF-42CE-A6DA-FD7FCDC87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73" y="1543684"/>
            <a:ext cx="1446470" cy="1446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617;p80">
            <a:extLst>
              <a:ext uri="{FF2B5EF4-FFF2-40B4-BE49-F238E27FC236}">
                <a16:creationId xmlns:a16="http://schemas.microsoft.com/office/drawing/2014/main" id="{29F5B22F-0E39-4E7F-9BF8-90CE717DE0B7}"/>
              </a:ext>
            </a:extLst>
          </p:cNvPr>
          <p:cNvSpPr txBox="1">
            <a:spLocks/>
          </p:cNvSpPr>
          <p:nvPr/>
        </p:nvSpPr>
        <p:spPr>
          <a:xfrm>
            <a:off x="752511" y="3083467"/>
            <a:ext cx="952225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70% Train</a:t>
            </a:r>
          </a:p>
        </p:txBody>
      </p:sp>
      <p:sp>
        <p:nvSpPr>
          <p:cNvPr id="13" name="Google Shape;1617;p80">
            <a:extLst>
              <a:ext uri="{FF2B5EF4-FFF2-40B4-BE49-F238E27FC236}">
                <a16:creationId xmlns:a16="http://schemas.microsoft.com/office/drawing/2014/main" id="{CA72521E-A5B7-44A2-8B5D-5FC0073329E3}"/>
              </a:ext>
            </a:extLst>
          </p:cNvPr>
          <p:cNvSpPr txBox="1">
            <a:spLocks/>
          </p:cNvSpPr>
          <p:nvPr/>
        </p:nvSpPr>
        <p:spPr>
          <a:xfrm>
            <a:off x="1568199" y="3068995"/>
            <a:ext cx="89551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100" dirty="0"/>
              <a:t>30% Test</a:t>
            </a:r>
          </a:p>
        </p:txBody>
      </p:sp>
      <p:sp>
        <p:nvSpPr>
          <p:cNvPr id="14" name="Google Shape;730;p66">
            <a:extLst>
              <a:ext uri="{FF2B5EF4-FFF2-40B4-BE49-F238E27FC236}">
                <a16:creationId xmlns:a16="http://schemas.microsoft.com/office/drawing/2014/main" id="{F71B7CD5-B260-4068-9015-0071AEE8415B}"/>
              </a:ext>
            </a:extLst>
          </p:cNvPr>
          <p:cNvSpPr txBox="1">
            <a:spLocks/>
          </p:cNvSpPr>
          <p:nvPr/>
        </p:nvSpPr>
        <p:spPr>
          <a:xfrm>
            <a:off x="6092703" y="3328443"/>
            <a:ext cx="2433609" cy="1635441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91425" rIns="91425" bIns="91425" numCol="1" spcCol="27432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28575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Applied </a:t>
            </a:r>
            <a:r>
              <a:rPr lang="en-US" sz="1200" b="1" dirty="0"/>
              <a:t>class weights</a:t>
            </a:r>
            <a:r>
              <a:rPr lang="en-US" sz="1200" dirty="0"/>
              <a:t> to account for imbalance.</a:t>
            </a:r>
          </a:p>
          <a:p>
            <a:pPr marL="285750" indent="-285750" algn="l">
              <a:lnSpc>
                <a:spcPct val="150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/>
              <a:t>Implemented </a:t>
            </a:r>
            <a:r>
              <a:rPr lang="en-US" sz="1200" b="1" dirty="0"/>
              <a:t>oversampling</a:t>
            </a:r>
            <a:r>
              <a:rPr lang="en-US" sz="1200" dirty="0"/>
              <a:t> for the minority class (informational offers).</a:t>
            </a:r>
          </a:p>
        </p:txBody>
      </p:sp>
      <p:sp>
        <p:nvSpPr>
          <p:cNvPr id="15" name="Google Shape;1617;p80">
            <a:extLst>
              <a:ext uri="{FF2B5EF4-FFF2-40B4-BE49-F238E27FC236}">
                <a16:creationId xmlns:a16="http://schemas.microsoft.com/office/drawing/2014/main" id="{1AE0DF8D-24E6-418E-A9A3-0E3719D8DB79}"/>
              </a:ext>
            </a:extLst>
          </p:cNvPr>
          <p:cNvSpPr txBox="1">
            <a:spLocks/>
          </p:cNvSpPr>
          <p:nvPr/>
        </p:nvSpPr>
        <p:spPr>
          <a:xfrm>
            <a:off x="3635701" y="994502"/>
            <a:ext cx="1638857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400" b="1" dirty="0"/>
              <a:t>Parameters</a:t>
            </a:r>
          </a:p>
        </p:txBody>
      </p:sp>
      <p:sp>
        <p:nvSpPr>
          <p:cNvPr id="16" name="Google Shape;1617;p80">
            <a:extLst>
              <a:ext uri="{FF2B5EF4-FFF2-40B4-BE49-F238E27FC236}">
                <a16:creationId xmlns:a16="http://schemas.microsoft.com/office/drawing/2014/main" id="{5CA5F26C-77AE-4B83-AD2F-5DA6327B36BC}"/>
              </a:ext>
            </a:extLst>
          </p:cNvPr>
          <p:cNvSpPr txBox="1">
            <a:spLocks/>
          </p:cNvSpPr>
          <p:nvPr/>
        </p:nvSpPr>
        <p:spPr>
          <a:xfrm>
            <a:off x="6401839" y="994140"/>
            <a:ext cx="1815335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400" b="1" dirty="0"/>
              <a:t>Handling Bias</a:t>
            </a:r>
          </a:p>
        </p:txBody>
      </p:sp>
    </p:spTree>
    <p:extLst>
      <p:ext uri="{BB962C8B-B14F-4D97-AF65-F5344CB8AC3E}">
        <p14:creationId xmlns:p14="http://schemas.microsoft.com/office/powerpoint/2010/main" val="420960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170;p104">
            <a:extLst>
              <a:ext uri="{FF2B5EF4-FFF2-40B4-BE49-F238E27FC236}">
                <a16:creationId xmlns:a16="http://schemas.microsoft.com/office/drawing/2014/main" id="{66FA8BD4-F23E-4077-9981-3210E2167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Results and Metrics</a:t>
            </a:r>
            <a:endParaRPr lang="en-US" sz="2400" dirty="0">
              <a:solidFill>
                <a:schemeClr val="dk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329DD9-48FE-4070-AA43-090E2AC5D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16" y="919950"/>
            <a:ext cx="6570568" cy="403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6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170;p104">
            <a:extLst>
              <a:ext uri="{FF2B5EF4-FFF2-40B4-BE49-F238E27FC236}">
                <a16:creationId xmlns:a16="http://schemas.microsoft.com/office/drawing/2014/main" id="{66FA8BD4-F23E-4077-9981-3210E2167B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012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Results and Metrics</a:t>
            </a:r>
            <a:endParaRPr lang="en-US" sz="2400" dirty="0">
              <a:solidFill>
                <a:schemeClr val="dk1"/>
              </a:solidFill>
            </a:endParaRPr>
          </a:p>
        </p:txBody>
      </p:sp>
      <p:graphicFrame>
        <p:nvGraphicFramePr>
          <p:cNvPr id="17" name="Google Shape;2172;p104">
            <a:extLst>
              <a:ext uri="{FF2B5EF4-FFF2-40B4-BE49-F238E27FC236}">
                <a16:creationId xmlns:a16="http://schemas.microsoft.com/office/drawing/2014/main" id="{6B9A3827-BB03-48B3-887F-6865D937EA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903228"/>
              </p:ext>
            </p:extLst>
          </p:nvPr>
        </p:nvGraphicFramePr>
        <p:xfrm>
          <a:off x="719999" y="902701"/>
          <a:ext cx="7698148" cy="4007730"/>
        </p:xfrm>
        <a:graphic>
          <a:graphicData uri="http://schemas.openxmlformats.org/drawingml/2006/table">
            <a:tbl>
              <a:tblPr>
                <a:noFill/>
                <a:tableStyleId>{09E12EF7-4ED1-479A-B537-D1BA85F0D75F}</a:tableStyleId>
              </a:tblPr>
              <a:tblGrid>
                <a:gridCol w="1923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345">
                  <a:extLst>
                    <a:ext uri="{9D8B030D-6E8A-4147-A177-3AD203B41FA5}">
                      <a16:colId xmlns:a16="http://schemas.microsoft.com/office/drawing/2014/main" val="2924521329"/>
                    </a:ext>
                  </a:extLst>
                </a:gridCol>
                <a:gridCol w="1663881">
                  <a:extLst>
                    <a:ext uri="{9D8B030D-6E8A-4147-A177-3AD203B41FA5}">
                      <a16:colId xmlns:a16="http://schemas.microsoft.com/office/drawing/2014/main" val="1322296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Class 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Class 2</a:t>
                      </a:r>
                      <a:endParaRPr sz="800" b="1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Class 3</a:t>
                      </a:r>
                      <a:endParaRPr sz="800" b="1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Initial Model</a:t>
                      </a: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Precision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0.7338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0.6042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NA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9404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Recall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0.8198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0.4818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0.0000000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959558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F1 - Score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0.7744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0.5361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NA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Weighted Model</a:t>
                      </a: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Precision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0.7316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0.6067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NA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Recall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0.8251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0.4725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0.0000000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9221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F1 - Score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0.7755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0.5312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NA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6639686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Oversampled Model</a:t>
                      </a: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Precision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0.7249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0.5966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0.99671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Recall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0.8240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0.4540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1.00000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808473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F1 - Score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0.7713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0.5156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0.99835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26475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Oversampled and Weighted Model</a:t>
                      </a: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Precision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0.728189</a:t>
                      </a:r>
                      <a:endParaRPr lang="en-US" sz="800" dirty="0">
                        <a:latin typeface="Red Hat Text" panose="020B0604020202020204" charset="0"/>
                        <a:ea typeface="Red Hat Text" panose="020B0604020202020204" charset="0"/>
                        <a:cs typeface="Red Hat Text" panose="020B0604020202020204" charset="0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0.5958958</a:t>
                      </a:r>
                      <a:endParaRPr lang="en-US" sz="800" dirty="0">
                        <a:latin typeface="Red Hat Text" panose="020B0604020202020204" charset="0"/>
                        <a:ea typeface="Red Hat Text" panose="020B0604020202020204" charset="0"/>
                        <a:cs typeface="Red Hat Text" panose="020B0604020202020204" charset="0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effectLst/>
                          <a:latin typeface="Red Hat Text" panose="020B0604020202020204" charset="0"/>
                          <a:ea typeface="Red Hat Text" panose="020B0604020202020204" charset="0"/>
                          <a:cs typeface="Red Hat Text" panose="020B0604020202020204" charset="0"/>
                        </a:rPr>
                        <a:t>0.9967105</a:t>
                      </a:r>
                      <a:endParaRPr lang="en-US" sz="800" dirty="0">
                        <a:latin typeface="Red Hat Text" panose="020B0604020202020204" charset="0"/>
                        <a:ea typeface="Red Hat Text" panose="020B0604020202020204" charset="0"/>
                        <a:cs typeface="Red Hat Text" panose="020B0604020202020204" charset="0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1806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Recall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0.8186969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0.4663372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91582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F1 - Score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0.7707951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0.5232155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0.9983526 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535550"/>
                  </a:ext>
                </a:extLst>
              </a:tr>
            </a:tbl>
          </a:graphicData>
        </a:graphic>
      </p:graphicFrame>
      <p:cxnSp>
        <p:nvCxnSpPr>
          <p:cNvPr id="18" name="Google Shape;2173;p104">
            <a:extLst>
              <a:ext uri="{FF2B5EF4-FFF2-40B4-BE49-F238E27FC236}">
                <a16:creationId xmlns:a16="http://schemas.microsoft.com/office/drawing/2014/main" id="{2C6B9F46-A7FE-46DB-BE9B-2DF6B40C8ADA}"/>
              </a:ext>
            </a:extLst>
          </p:cNvPr>
          <p:cNvCxnSpPr/>
          <p:nvPr/>
        </p:nvCxnSpPr>
        <p:spPr>
          <a:xfrm>
            <a:off x="2654250" y="1195205"/>
            <a:ext cx="576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" name="Google Shape;2174;p104">
            <a:extLst>
              <a:ext uri="{FF2B5EF4-FFF2-40B4-BE49-F238E27FC236}">
                <a16:creationId xmlns:a16="http://schemas.microsoft.com/office/drawing/2014/main" id="{3CDDF3C4-17A0-454F-A7F3-7E58751F456C}"/>
              </a:ext>
            </a:extLst>
          </p:cNvPr>
          <p:cNvCxnSpPr>
            <a:cxnSpLocks/>
          </p:cNvCxnSpPr>
          <p:nvPr/>
        </p:nvCxnSpPr>
        <p:spPr>
          <a:xfrm>
            <a:off x="2593850" y="1252497"/>
            <a:ext cx="0" cy="365793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0" name="Google Shape;2175;p104">
            <a:extLst>
              <a:ext uri="{FF2B5EF4-FFF2-40B4-BE49-F238E27FC236}">
                <a16:creationId xmlns:a16="http://schemas.microsoft.com/office/drawing/2014/main" id="{E70CB428-115A-4B53-A13C-AC97143A1208}"/>
              </a:ext>
            </a:extLst>
          </p:cNvPr>
          <p:cNvGrpSpPr/>
          <p:nvPr/>
        </p:nvGrpSpPr>
        <p:grpSpPr>
          <a:xfrm>
            <a:off x="852525" y="738583"/>
            <a:ext cx="414150" cy="405075"/>
            <a:chOff x="7731450" y="3408200"/>
            <a:chExt cx="414150" cy="405075"/>
          </a:xfrm>
        </p:grpSpPr>
        <p:sp>
          <p:nvSpPr>
            <p:cNvPr id="21" name="Google Shape;2176;p104">
              <a:extLst>
                <a:ext uri="{FF2B5EF4-FFF2-40B4-BE49-F238E27FC236}">
                  <a16:creationId xmlns:a16="http://schemas.microsoft.com/office/drawing/2014/main" id="{96AB4DEA-2C07-422E-A0D4-A26B1AD38775}"/>
                </a:ext>
              </a:extLst>
            </p:cNvPr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77;p104">
              <a:extLst>
                <a:ext uri="{FF2B5EF4-FFF2-40B4-BE49-F238E27FC236}">
                  <a16:creationId xmlns:a16="http://schemas.microsoft.com/office/drawing/2014/main" id="{732577E2-F9E5-4C7A-B840-AD546A70FE9C}"/>
                </a:ext>
              </a:extLst>
            </p:cNvPr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78;p104">
              <a:extLst>
                <a:ext uri="{FF2B5EF4-FFF2-40B4-BE49-F238E27FC236}">
                  <a16:creationId xmlns:a16="http://schemas.microsoft.com/office/drawing/2014/main" id="{D7160855-3C73-45B4-AB8A-B25C642FC226}"/>
                </a:ext>
              </a:extLst>
            </p:cNvPr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79;p104">
              <a:extLst>
                <a:ext uri="{FF2B5EF4-FFF2-40B4-BE49-F238E27FC236}">
                  <a16:creationId xmlns:a16="http://schemas.microsoft.com/office/drawing/2014/main" id="{8412405D-B40C-4E16-8D39-D1BFC37F4905}"/>
                </a:ext>
              </a:extLst>
            </p:cNvPr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80;p104">
              <a:extLst>
                <a:ext uri="{FF2B5EF4-FFF2-40B4-BE49-F238E27FC236}">
                  <a16:creationId xmlns:a16="http://schemas.microsoft.com/office/drawing/2014/main" id="{BC8EB312-4F08-4FF8-A8E0-A78C8981A02C}"/>
                </a:ext>
              </a:extLst>
            </p:cNvPr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81;p104">
              <a:extLst>
                <a:ext uri="{FF2B5EF4-FFF2-40B4-BE49-F238E27FC236}">
                  <a16:creationId xmlns:a16="http://schemas.microsoft.com/office/drawing/2014/main" id="{5EF4D3EB-3EC6-4863-AD5D-C2AA32A4B7CF}"/>
                </a:ext>
              </a:extLst>
            </p:cNvPr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82;p104">
              <a:extLst>
                <a:ext uri="{FF2B5EF4-FFF2-40B4-BE49-F238E27FC236}">
                  <a16:creationId xmlns:a16="http://schemas.microsoft.com/office/drawing/2014/main" id="{05206660-2B11-4FE7-ADE6-DEDE24CED6FD}"/>
                </a:ext>
              </a:extLst>
            </p:cNvPr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83;p104">
              <a:extLst>
                <a:ext uri="{FF2B5EF4-FFF2-40B4-BE49-F238E27FC236}">
                  <a16:creationId xmlns:a16="http://schemas.microsoft.com/office/drawing/2014/main" id="{64729592-BF18-4FF3-AD22-A69141B507AB}"/>
                </a:ext>
              </a:extLst>
            </p:cNvPr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84;p104">
              <a:extLst>
                <a:ext uri="{FF2B5EF4-FFF2-40B4-BE49-F238E27FC236}">
                  <a16:creationId xmlns:a16="http://schemas.microsoft.com/office/drawing/2014/main" id="{C6C4C085-DBA9-4741-9139-901B0BA94EF7}"/>
                </a:ext>
              </a:extLst>
            </p:cNvPr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2185;p104">
            <a:extLst>
              <a:ext uri="{FF2B5EF4-FFF2-40B4-BE49-F238E27FC236}">
                <a16:creationId xmlns:a16="http://schemas.microsoft.com/office/drawing/2014/main" id="{60C56C12-DC83-47EB-AEB5-D441ED76307F}"/>
              </a:ext>
            </a:extLst>
          </p:cNvPr>
          <p:cNvGrpSpPr/>
          <p:nvPr/>
        </p:nvGrpSpPr>
        <p:grpSpPr>
          <a:xfrm>
            <a:off x="1431000" y="738583"/>
            <a:ext cx="414150" cy="405075"/>
            <a:chOff x="7731450" y="3408200"/>
            <a:chExt cx="414150" cy="405075"/>
          </a:xfrm>
        </p:grpSpPr>
        <p:sp>
          <p:nvSpPr>
            <p:cNvPr id="33" name="Google Shape;2186;p104">
              <a:extLst>
                <a:ext uri="{FF2B5EF4-FFF2-40B4-BE49-F238E27FC236}">
                  <a16:creationId xmlns:a16="http://schemas.microsoft.com/office/drawing/2014/main" id="{5CEBDE0A-0ACF-4EFC-BAF2-B0A0604B8EFF}"/>
                </a:ext>
              </a:extLst>
            </p:cNvPr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87;p104">
              <a:extLst>
                <a:ext uri="{FF2B5EF4-FFF2-40B4-BE49-F238E27FC236}">
                  <a16:creationId xmlns:a16="http://schemas.microsoft.com/office/drawing/2014/main" id="{8C859A0C-82F4-402F-B355-3A7F412B0653}"/>
                </a:ext>
              </a:extLst>
            </p:cNvPr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88;p104">
              <a:extLst>
                <a:ext uri="{FF2B5EF4-FFF2-40B4-BE49-F238E27FC236}">
                  <a16:creationId xmlns:a16="http://schemas.microsoft.com/office/drawing/2014/main" id="{0830BAA4-4DD5-49C9-9C8D-897E85DFEA86}"/>
                </a:ext>
              </a:extLst>
            </p:cNvPr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89;p104">
              <a:extLst>
                <a:ext uri="{FF2B5EF4-FFF2-40B4-BE49-F238E27FC236}">
                  <a16:creationId xmlns:a16="http://schemas.microsoft.com/office/drawing/2014/main" id="{6CF3C697-8E18-4ECE-A03C-B45576E266EB}"/>
                </a:ext>
              </a:extLst>
            </p:cNvPr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90;p104">
              <a:extLst>
                <a:ext uri="{FF2B5EF4-FFF2-40B4-BE49-F238E27FC236}">
                  <a16:creationId xmlns:a16="http://schemas.microsoft.com/office/drawing/2014/main" id="{510FC8FE-A8C8-48F0-A304-12850BEDDAA5}"/>
                </a:ext>
              </a:extLst>
            </p:cNvPr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91;p104">
              <a:extLst>
                <a:ext uri="{FF2B5EF4-FFF2-40B4-BE49-F238E27FC236}">
                  <a16:creationId xmlns:a16="http://schemas.microsoft.com/office/drawing/2014/main" id="{3B21F574-58A5-4B96-8342-8946EB08D4E0}"/>
                </a:ext>
              </a:extLst>
            </p:cNvPr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92;p104">
              <a:extLst>
                <a:ext uri="{FF2B5EF4-FFF2-40B4-BE49-F238E27FC236}">
                  <a16:creationId xmlns:a16="http://schemas.microsoft.com/office/drawing/2014/main" id="{C6371B25-A7A3-4F9A-9971-75B2E95705DC}"/>
                </a:ext>
              </a:extLst>
            </p:cNvPr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93;p104">
              <a:extLst>
                <a:ext uri="{FF2B5EF4-FFF2-40B4-BE49-F238E27FC236}">
                  <a16:creationId xmlns:a16="http://schemas.microsoft.com/office/drawing/2014/main" id="{834B3BFF-A841-4921-8653-BA2576346D03}"/>
                </a:ext>
              </a:extLst>
            </p:cNvPr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94;p104">
              <a:extLst>
                <a:ext uri="{FF2B5EF4-FFF2-40B4-BE49-F238E27FC236}">
                  <a16:creationId xmlns:a16="http://schemas.microsoft.com/office/drawing/2014/main" id="{EF469BD0-3678-4F42-B537-A4C6961F3ED9}"/>
                </a:ext>
              </a:extLst>
            </p:cNvPr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2195;p104">
            <a:extLst>
              <a:ext uri="{FF2B5EF4-FFF2-40B4-BE49-F238E27FC236}">
                <a16:creationId xmlns:a16="http://schemas.microsoft.com/office/drawing/2014/main" id="{C731B3D4-CCE5-4D72-A556-1630FDAA35FE}"/>
              </a:ext>
            </a:extLst>
          </p:cNvPr>
          <p:cNvGrpSpPr/>
          <p:nvPr/>
        </p:nvGrpSpPr>
        <p:grpSpPr>
          <a:xfrm>
            <a:off x="2009475" y="738583"/>
            <a:ext cx="414150" cy="405075"/>
            <a:chOff x="7731450" y="3408200"/>
            <a:chExt cx="414150" cy="405075"/>
          </a:xfrm>
        </p:grpSpPr>
        <p:sp>
          <p:nvSpPr>
            <p:cNvPr id="43" name="Google Shape;2196;p104">
              <a:extLst>
                <a:ext uri="{FF2B5EF4-FFF2-40B4-BE49-F238E27FC236}">
                  <a16:creationId xmlns:a16="http://schemas.microsoft.com/office/drawing/2014/main" id="{9D89FFEE-318D-4126-8C72-8CF6A7E566E3}"/>
                </a:ext>
              </a:extLst>
            </p:cNvPr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97;p104">
              <a:extLst>
                <a:ext uri="{FF2B5EF4-FFF2-40B4-BE49-F238E27FC236}">
                  <a16:creationId xmlns:a16="http://schemas.microsoft.com/office/drawing/2014/main" id="{A42177A7-E3B7-44E4-B0C0-53614ACBAA4C}"/>
                </a:ext>
              </a:extLst>
            </p:cNvPr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98;p104">
              <a:extLst>
                <a:ext uri="{FF2B5EF4-FFF2-40B4-BE49-F238E27FC236}">
                  <a16:creationId xmlns:a16="http://schemas.microsoft.com/office/drawing/2014/main" id="{3683A15F-1A5A-40AB-84E5-CDDCFE1BCF66}"/>
                </a:ext>
              </a:extLst>
            </p:cNvPr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99;p104">
              <a:extLst>
                <a:ext uri="{FF2B5EF4-FFF2-40B4-BE49-F238E27FC236}">
                  <a16:creationId xmlns:a16="http://schemas.microsoft.com/office/drawing/2014/main" id="{1338ADF5-3716-48BF-AC83-5DC2C543FDF0}"/>
                </a:ext>
              </a:extLst>
            </p:cNvPr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00;p104">
              <a:extLst>
                <a:ext uri="{FF2B5EF4-FFF2-40B4-BE49-F238E27FC236}">
                  <a16:creationId xmlns:a16="http://schemas.microsoft.com/office/drawing/2014/main" id="{4739A19C-00FA-4C5F-8782-468C7D8A9386}"/>
                </a:ext>
              </a:extLst>
            </p:cNvPr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01;p104">
              <a:extLst>
                <a:ext uri="{FF2B5EF4-FFF2-40B4-BE49-F238E27FC236}">
                  <a16:creationId xmlns:a16="http://schemas.microsoft.com/office/drawing/2014/main" id="{32964B69-01C7-4EED-8C6E-EB0059A18F93}"/>
                </a:ext>
              </a:extLst>
            </p:cNvPr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202;p104">
              <a:extLst>
                <a:ext uri="{FF2B5EF4-FFF2-40B4-BE49-F238E27FC236}">
                  <a16:creationId xmlns:a16="http://schemas.microsoft.com/office/drawing/2014/main" id="{8484CE4E-0B18-4A51-9A2E-7C923B7D992B}"/>
                </a:ext>
              </a:extLst>
            </p:cNvPr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203;p104">
              <a:extLst>
                <a:ext uri="{FF2B5EF4-FFF2-40B4-BE49-F238E27FC236}">
                  <a16:creationId xmlns:a16="http://schemas.microsoft.com/office/drawing/2014/main" id="{80CC66B0-E48D-48C8-BCFD-19954B700868}"/>
                </a:ext>
              </a:extLst>
            </p:cNvPr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204;p104">
              <a:extLst>
                <a:ext uri="{FF2B5EF4-FFF2-40B4-BE49-F238E27FC236}">
                  <a16:creationId xmlns:a16="http://schemas.microsoft.com/office/drawing/2014/main" id="{DB5186E8-CCC6-4870-B842-910323ADC2A3}"/>
                </a:ext>
              </a:extLst>
            </p:cNvPr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1617;p80">
            <a:extLst>
              <a:ext uri="{FF2B5EF4-FFF2-40B4-BE49-F238E27FC236}">
                <a16:creationId xmlns:a16="http://schemas.microsoft.com/office/drawing/2014/main" id="{1123B35F-F0FE-41D3-ADA7-974FAC1A3CFB}"/>
              </a:ext>
            </a:extLst>
          </p:cNvPr>
          <p:cNvSpPr txBox="1">
            <a:spLocks/>
          </p:cNvSpPr>
          <p:nvPr/>
        </p:nvSpPr>
        <p:spPr>
          <a:xfrm>
            <a:off x="624412" y="4581223"/>
            <a:ext cx="952225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800" b="1" dirty="0"/>
              <a:t>71 %</a:t>
            </a:r>
          </a:p>
        </p:txBody>
      </p:sp>
      <p:sp>
        <p:nvSpPr>
          <p:cNvPr id="53" name="Google Shape;1617;p80">
            <a:extLst>
              <a:ext uri="{FF2B5EF4-FFF2-40B4-BE49-F238E27FC236}">
                <a16:creationId xmlns:a16="http://schemas.microsoft.com/office/drawing/2014/main" id="{1BE7CEDF-4A85-4CF9-AAFA-352B3587C58B}"/>
              </a:ext>
            </a:extLst>
          </p:cNvPr>
          <p:cNvSpPr txBox="1">
            <a:spLocks/>
          </p:cNvSpPr>
          <p:nvPr/>
        </p:nvSpPr>
        <p:spPr>
          <a:xfrm>
            <a:off x="633526" y="3670447"/>
            <a:ext cx="1210599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800" b="1" dirty="0"/>
              <a:t>70.9 %</a:t>
            </a:r>
          </a:p>
        </p:txBody>
      </p:sp>
      <p:sp>
        <p:nvSpPr>
          <p:cNvPr id="54" name="Google Shape;1617;p80">
            <a:extLst>
              <a:ext uri="{FF2B5EF4-FFF2-40B4-BE49-F238E27FC236}">
                <a16:creationId xmlns:a16="http://schemas.microsoft.com/office/drawing/2014/main" id="{79902BEE-59F8-4EA8-B732-5707D65BEDF7}"/>
              </a:ext>
            </a:extLst>
          </p:cNvPr>
          <p:cNvSpPr txBox="1">
            <a:spLocks/>
          </p:cNvSpPr>
          <p:nvPr/>
        </p:nvSpPr>
        <p:spPr>
          <a:xfrm>
            <a:off x="643250" y="2752292"/>
            <a:ext cx="952225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fa-IR" sz="1800" b="1" dirty="0"/>
              <a:t>69</a:t>
            </a:r>
            <a:r>
              <a:rPr lang="en-US" sz="1800" b="1" dirty="0"/>
              <a:t> %</a:t>
            </a:r>
          </a:p>
        </p:txBody>
      </p:sp>
      <p:sp>
        <p:nvSpPr>
          <p:cNvPr id="55" name="Google Shape;1617;p80">
            <a:extLst>
              <a:ext uri="{FF2B5EF4-FFF2-40B4-BE49-F238E27FC236}">
                <a16:creationId xmlns:a16="http://schemas.microsoft.com/office/drawing/2014/main" id="{F684D4A7-2804-422A-B33B-6F562FCADB93}"/>
              </a:ext>
            </a:extLst>
          </p:cNvPr>
          <p:cNvSpPr txBox="1">
            <a:spLocks/>
          </p:cNvSpPr>
          <p:nvPr/>
        </p:nvSpPr>
        <p:spPr>
          <a:xfrm>
            <a:off x="633526" y="1837336"/>
            <a:ext cx="952225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fa-IR" sz="1800" b="1" dirty="0"/>
              <a:t>69</a:t>
            </a:r>
            <a:r>
              <a:rPr lang="en-US" sz="1800" b="1" dirty="0"/>
              <a:t> %</a:t>
            </a:r>
          </a:p>
        </p:txBody>
      </p:sp>
    </p:spTree>
    <p:extLst>
      <p:ext uri="{BB962C8B-B14F-4D97-AF65-F5344CB8AC3E}">
        <p14:creationId xmlns:p14="http://schemas.microsoft.com/office/powerpoint/2010/main" val="21692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11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457" name="Google Shape;2457;p118"/>
          <p:cNvSpPr txBox="1">
            <a:spLocks noGrp="1"/>
          </p:cNvSpPr>
          <p:nvPr>
            <p:ph type="subTitle" idx="4294967295"/>
          </p:nvPr>
        </p:nvSpPr>
        <p:spPr>
          <a:xfrm>
            <a:off x="8243888" y="1585913"/>
            <a:ext cx="900112" cy="19208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</a:rPr>
              <a:t>PO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</a:rPr>
              <a:t>PI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</a:rPr>
              <a:t>C ·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</a:rPr>
              <a:t>CA</a:t>
            </a:r>
            <a:endParaRPr sz="2200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chemeClr val="lt1"/>
                </a:solidFill>
              </a:rPr>
              <a:t>FE</a:t>
            </a:r>
            <a:endParaRPr sz="2200" dirty="0">
              <a:solidFill>
                <a:schemeClr val="lt1"/>
              </a:solidFill>
            </a:endParaRPr>
          </a:p>
        </p:txBody>
      </p:sp>
      <p:pic>
        <p:nvPicPr>
          <p:cNvPr id="2455" name="Google Shape;2455;p118"/>
          <p:cNvPicPr preferRelativeResize="0"/>
          <p:nvPr/>
        </p:nvPicPr>
        <p:blipFill rotWithShape="1">
          <a:blip r:embed="rId3">
            <a:alphaModFix/>
          </a:blip>
          <a:srcRect l="46308" t="59" r="7887" b="-29"/>
          <a:stretch/>
        </p:blipFill>
        <p:spPr>
          <a:xfrm>
            <a:off x="703381" y="298005"/>
            <a:ext cx="3826200" cy="4547489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118"/>
          <p:cNvSpPr/>
          <p:nvPr/>
        </p:nvSpPr>
        <p:spPr>
          <a:xfrm>
            <a:off x="6148350" y="1180350"/>
            <a:ext cx="1746600" cy="27828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58" name="Google Shape;2458;p118"/>
          <p:cNvCxnSpPr/>
          <p:nvPr/>
        </p:nvCxnSpPr>
        <p:spPr>
          <a:xfrm>
            <a:off x="703381" y="541300"/>
            <a:ext cx="3749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9" name="Google Shape;2459;p118"/>
          <p:cNvCxnSpPr/>
          <p:nvPr/>
        </p:nvCxnSpPr>
        <p:spPr>
          <a:xfrm>
            <a:off x="703381" y="4603500"/>
            <a:ext cx="3826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>
            <a:spLocks noGrp="1"/>
          </p:cNvSpPr>
          <p:nvPr>
            <p:ph type="title"/>
          </p:nvPr>
        </p:nvSpPr>
        <p:spPr>
          <a:xfrm>
            <a:off x="4914994" y="2219999"/>
            <a:ext cx="46212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pic>
        <p:nvPicPr>
          <p:cNvPr id="10" name="Google Shape;692;p63">
            <a:extLst>
              <a:ext uri="{FF2B5EF4-FFF2-40B4-BE49-F238E27FC236}">
                <a16:creationId xmlns:a16="http://schemas.microsoft.com/office/drawing/2014/main" id="{18C51FF3-54B7-43A1-A120-E3940EB7D1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94;p63">
            <a:extLst>
              <a:ext uri="{FF2B5EF4-FFF2-40B4-BE49-F238E27FC236}">
                <a16:creationId xmlns:a16="http://schemas.microsoft.com/office/drawing/2014/main" id="{902162F2-9C97-44AA-8FE4-432E014C4388}"/>
              </a:ext>
            </a:extLst>
          </p:cNvPr>
          <p:cNvSpPr txBox="1">
            <a:spLocks/>
          </p:cNvSpPr>
          <p:nvPr/>
        </p:nvSpPr>
        <p:spPr>
          <a:xfrm>
            <a:off x="1258838" y="1834875"/>
            <a:ext cx="2780100" cy="13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8000" b="0" i="0" u="none" strike="noStrike" cap="none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Lexend Exa"/>
              <a:buNone/>
              <a:defRPr sz="1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algn="ctr"/>
            <a:r>
              <a:rPr lang="en" dirty="0">
                <a:solidFill>
                  <a:schemeClr val="bg1"/>
                </a:solidFill>
              </a:rPr>
              <a:t>01</a:t>
            </a:r>
          </a:p>
        </p:txBody>
      </p:sp>
      <p:grpSp>
        <p:nvGrpSpPr>
          <p:cNvPr id="12" name="Google Shape;696;p63">
            <a:extLst>
              <a:ext uri="{FF2B5EF4-FFF2-40B4-BE49-F238E27FC236}">
                <a16:creationId xmlns:a16="http://schemas.microsoft.com/office/drawing/2014/main" id="{6B1E36FC-B773-47D3-BEF5-E031F2BC5313}"/>
              </a:ext>
            </a:extLst>
          </p:cNvPr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13" name="Google Shape;697;p63">
              <a:extLst>
                <a:ext uri="{FF2B5EF4-FFF2-40B4-BE49-F238E27FC236}">
                  <a16:creationId xmlns:a16="http://schemas.microsoft.com/office/drawing/2014/main" id="{430DCD7E-122F-4DED-8A74-A9A1023A450A}"/>
                </a:ext>
              </a:extLst>
            </p:cNvPr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" name="Google Shape;698;p63">
              <a:extLst>
                <a:ext uri="{FF2B5EF4-FFF2-40B4-BE49-F238E27FC236}">
                  <a16:creationId xmlns:a16="http://schemas.microsoft.com/office/drawing/2014/main" id="{0B23EFA0-E2D3-49BE-8CB5-F73D7203F470}"/>
                </a:ext>
              </a:extLst>
            </p:cNvPr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699;p63">
              <a:extLst>
                <a:ext uri="{FF2B5EF4-FFF2-40B4-BE49-F238E27FC236}">
                  <a16:creationId xmlns:a16="http://schemas.microsoft.com/office/drawing/2014/main" id="{81520A9F-80D4-4D91-BF2F-DFA8492B3065}"/>
                </a:ext>
              </a:extLst>
            </p:cNvPr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0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Challenge Objective</a:t>
            </a:r>
          </a:p>
        </p:txBody>
      </p:sp>
      <p:sp>
        <p:nvSpPr>
          <p:cNvPr id="637" name="Google Shape;637;p60"/>
          <p:cNvSpPr txBox="1">
            <a:spLocks noGrp="1"/>
          </p:cNvSpPr>
          <p:nvPr>
            <p:ph type="body" idx="1"/>
          </p:nvPr>
        </p:nvSpPr>
        <p:spPr>
          <a:xfrm>
            <a:off x="720000" y="884975"/>
            <a:ext cx="7704000" cy="37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n-US" dirty="0"/>
              <a:t>In this Challenge, we’ll play the role of a Sr. Marketing Analyst at Maven Cafe.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100"/>
              <a:buFont typeface="Arial"/>
              <a:buNone/>
            </a:pPr>
            <a:r>
              <a:rPr lang="en-US" dirty="0"/>
              <a:t>We've just run a test by sending different combinations of promotional offers to existing rewards members. Now that the 30-day period for the test has concluded, the task is to identify key customer segments and develop a data-driven strategy for future promotional messaging &amp; targeting.</a:t>
            </a:r>
            <a:endParaRPr dirty="0"/>
          </a:p>
        </p:txBody>
      </p:sp>
      <p:pic>
        <p:nvPicPr>
          <p:cNvPr id="4" name="Google Shape;1810;p89">
            <a:extLst>
              <a:ext uri="{FF2B5EF4-FFF2-40B4-BE49-F238E27FC236}">
                <a16:creationId xmlns:a16="http://schemas.microsoft.com/office/drawing/2014/main" id="{73287EAF-8CEC-40FC-B2CD-48E53E9E40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7306" b="58035"/>
          <a:stretch/>
        </p:blipFill>
        <p:spPr>
          <a:xfrm>
            <a:off x="570875" y="2767275"/>
            <a:ext cx="7988099" cy="18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6"/>
          <p:cNvSpPr txBox="1">
            <a:spLocks noGrp="1"/>
          </p:cNvSpPr>
          <p:nvPr>
            <p:ph type="title"/>
          </p:nvPr>
        </p:nvSpPr>
        <p:spPr>
          <a:xfrm>
            <a:off x="1229395" y="2665672"/>
            <a:ext cx="6685109" cy="7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ABOUT </a:t>
            </a:r>
            <a:r>
              <a:rPr lang="en-US" dirty="0">
                <a:solidFill>
                  <a:schemeClr val="dk1"/>
                </a:solidFill>
              </a:rPr>
              <a:t>Data Set</a:t>
            </a:r>
            <a:endParaRPr dirty="0"/>
          </a:p>
        </p:txBody>
      </p:sp>
      <p:sp>
        <p:nvSpPr>
          <p:cNvPr id="730" name="Google Shape;730;p66"/>
          <p:cNvSpPr txBox="1">
            <a:spLocks noGrp="1"/>
          </p:cNvSpPr>
          <p:nvPr>
            <p:ph type="subTitle" idx="1"/>
          </p:nvPr>
        </p:nvSpPr>
        <p:spPr>
          <a:xfrm>
            <a:off x="719975" y="3466937"/>
            <a:ext cx="7845726" cy="80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/>
              <a:t>Data that simulates the behavior of Cafe Rewards members over a 30-day period, including their transactions and responses to promotional offers. The data is contained in three files: one with details on each offer, another with demographic information on each customer, and a third with the activity for each customer during the period. The activities are divided into offer received, offer viewed, offer accepted, and transaction. For a transaction to be attributed to an offer, it must occur at the same time as when the offer was "completed" by the customer.</a:t>
            </a:r>
            <a:endParaRPr dirty="0"/>
          </a:p>
        </p:txBody>
      </p:sp>
      <p:cxnSp>
        <p:nvCxnSpPr>
          <p:cNvPr id="731" name="Google Shape;731;p66"/>
          <p:cNvCxnSpPr>
            <a:cxnSpLocks/>
          </p:cNvCxnSpPr>
          <p:nvPr/>
        </p:nvCxnSpPr>
        <p:spPr>
          <a:xfrm>
            <a:off x="4395267" y="3333030"/>
            <a:ext cx="325034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2" name="Google Shape;732;p66"/>
          <p:cNvPicPr preferRelativeResize="0"/>
          <p:nvPr/>
        </p:nvPicPr>
        <p:blipFill rotWithShape="1">
          <a:blip r:embed="rId3">
            <a:alphaModFix/>
          </a:blip>
          <a:srcRect t="52270" b="8623"/>
          <a:stretch/>
        </p:blipFill>
        <p:spPr>
          <a:xfrm>
            <a:off x="578225" y="426900"/>
            <a:ext cx="7987476" cy="20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66"/>
          <p:cNvSpPr/>
          <p:nvPr/>
        </p:nvSpPr>
        <p:spPr>
          <a:xfrm>
            <a:off x="719975" y="560887"/>
            <a:ext cx="7704000" cy="18144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66"/>
          <p:cNvSpPr txBox="1">
            <a:spLocks noGrp="1"/>
          </p:cNvSpPr>
          <p:nvPr>
            <p:ph type="subTitle" idx="4294967295"/>
          </p:nvPr>
        </p:nvSpPr>
        <p:spPr>
          <a:xfrm>
            <a:off x="1803500" y="1518550"/>
            <a:ext cx="1792500" cy="4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Lexend Exa"/>
                <a:ea typeface="Lexend Exa"/>
                <a:cs typeface="Lexend Exa"/>
                <a:sym typeface="Lexend Exa"/>
              </a:rPr>
              <a:t>COFFEE</a:t>
            </a:r>
            <a:endParaRPr sz="2200">
              <a:solidFill>
                <a:schemeClr val="lt1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grpSp>
        <p:nvGrpSpPr>
          <p:cNvPr id="735" name="Google Shape;735;p66"/>
          <p:cNvGrpSpPr/>
          <p:nvPr/>
        </p:nvGrpSpPr>
        <p:grpSpPr>
          <a:xfrm>
            <a:off x="2493525" y="1037338"/>
            <a:ext cx="412450" cy="405000"/>
            <a:chOff x="2215000" y="3101125"/>
            <a:chExt cx="412450" cy="405000"/>
          </a:xfrm>
        </p:grpSpPr>
        <p:sp>
          <p:nvSpPr>
            <p:cNvPr id="736" name="Google Shape;736;p66"/>
            <p:cNvSpPr/>
            <p:nvPr/>
          </p:nvSpPr>
          <p:spPr>
            <a:xfrm>
              <a:off x="2277725" y="3101125"/>
              <a:ext cx="349725" cy="348275"/>
            </a:xfrm>
            <a:custGeom>
              <a:avLst/>
              <a:gdLst/>
              <a:ahLst/>
              <a:cxnLst/>
              <a:rect l="l" t="t" r="r" b="b"/>
              <a:pathLst>
                <a:path w="13989" h="13931" extrusionOk="0">
                  <a:moveTo>
                    <a:pt x="3679" y="1"/>
                  </a:moveTo>
                  <a:cubicBezTo>
                    <a:pt x="2237" y="1"/>
                    <a:pt x="989" y="473"/>
                    <a:pt x="81" y="1380"/>
                  </a:cubicBezTo>
                  <a:cubicBezTo>
                    <a:pt x="28" y="1420"/>
                    <a:pt x="1" y="1487"/>
                    <a:pt x="1" y="1554"/>
                  </a:cubicBezTo>
                  <a:cubicBezTo>
                    <a:pt x="1" y="1621"/>
                    <a:pt x="28" y="1688"/>
                    <a:pt x="81" y="1742"/>
                  </a:cubicBezTo>
                  <a:lnTo>
                    <a:pt x="12190" y="13850"/>
                  </a:lnTo>
                  <a:cubicBezTo>
                    <a:pt x="12243" y="13904"/>
                    <a:pt x="12311" y="13930"/>
                    <a:pt x="12378" y="13930"/>
                  </a:cubicBezTo>
                  <a:cubicBezTo>
                    <a:pt x="12445" y="13930"/>
                    <a:pt x="12512" y="13904"/>
                    <a:pt x="12566" y="13850"/>
                  </a:cubicBezTo>
                  <a:cubicBezTo>
                    <a:pt x="13183" y="13232"/>
                    <a:pt x="13600" y="12441"/>
                    <a:pt x="13801" y="11514"/>
                  </a:cubicBezTo>
                  <a:cubicBezTo>
                    <a:pt x="13988" y="10642"/>
                    <a:pt x="13976" y="9676"/>
                    <a:pt x="13761" y="8642"/>
                  </a:cubicBezTo>
                  <a:cubicBezTo>
                    <a:pt x="13738" y="8528"/>
                    <a:pt x="13630" y="8444"/>
                    <a:pt x="13516" y="8444"/>
                  </a:cubicBezTo>
                  <a:cubicBezTo>
                    <a:pt x="13494" y="8444"/>
                    <a:pt x="13473" y="8447"/>
                    <a:pt x="13452" y="8454"/>
                  </a:cubicBezTo>
                  <a:cubicBezTo>
                    <a:pt x="13304" y="8480"/>
                    <a:pt x="13224" y="8615"/>
                    <a:pt x="13251" y="8763"/>
                  </a:cubicBezTo>
                  <a:cubicBezTo>
                    <a:pt x="13653" y="10601"/>
                    <a:pt x="13331" y="12199"/>
                    <a:pt x="12365" y="13300"/>
                  </a:cubicBezTo>
                  <a:lnTo>
                    <a:pt x="632" y="1568"/>
                  </a:lnTo>
                  <a:cubicBezTo>
                    <a:pt x="1441" y="860"/>
                    <a:pt x="2509" y="520"/>
                    <a:pt x="3692" y="520"/>
                  </a:cubicBezTo>
                  <a:cubicBezTo>
                    <a:pt x="5807" y="520"/>
                    <a:pt x="8288" y="1607"/>
                    <a:pt x="10310" y="3621"/>
                  </a:cubicBezTo>
                  <a:cubicBezTo>
                    <a:pt x="11545" y="4856"/>
                    <a:pt x="12472" y="6293"/>
                    <a:pt x="12982" y="7782"/>
                  </a:cubicBezTo>
                  <a:cubicBezTo>
                    <a:pt x="13013" y="7888"/>
                    <a:pt x="13112" y="7960"/>
                    <a:pt x="13218" y="7960"/>
                  </a:cubicBezTo>
                  <a:cubicBezTo>
                    <a:pt x="13246" y="7960"/>
                    <a:pt x="13276" y="7955"/>
                    <a:pt x="13304" y="7943"/>
                  </a:cubicBezTo>
                  <a:cubicBezTo>
                    <a:pt x="13439" y="7904"/>
                    <a:pt x="13519" y="7756"/>
                    <a:pt x="13465" y="7621"/>
                  </a:cubicBezTo>
                  <a:cubicBezTo>
                    <a:pt x="12929" y="6051"/>
                    <a:pt x="11962" y="4548"/>
                    <a:pt x="10673" y="3259"/>
                  </a:cubicBezTo>
                  <a:cubicBezTo>
                    <a:pt x="9022" y="1607"/>
                    <a:pt x="7022" y="494"/>
                    <a:pt x="5035" y="131"/>
                  </a:cubicBezTo>
                  <a:cubicBezTo>
                    <a:pt x="4568" y="44"/>
                    <a:pt x="4115" y="1"/>
                    <a:pt x="36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AF2"/>
                </a:solidFill>
              </a:endParaRPr>
            </a:p>
          </p:txBody>
        </p:sp>
        <p:sp>
          <p:nvSpPr>
            <p:cNvPr id="737" name="Google Shape;737;p66"/>
            <p:cNvSpPr/>
            <p:nvPr/>
          </p:nvSpPr>
          <p:spPr>
            <a:xfrm>
              <a:off x="2215000" y="3158000"/>
              <a:ext cx="354725" cy="348125"/>
            </a:xfrm>
            <a:custGeom>
              <a:avLst/>
              <a:gdLst/>
              <a:ahLst/>
              <a:cxnLst/>
              <a:rect l="l" t="t" r="r" b="b"/>
              <a:pathLst>
                <a:path w="14189" h="13925" extrusionOk="0">
                  <a:moveTo>
                    <a:pt x="1799" y="635"/>
                  </a:moveTo>
                  <a:lnTo>
                    <a:pt x="13544" y="12367"/>
                  </a:lnTo>
                  <a:cubicBezTo>
                    <a:pt x="12753" y="13052"/>
                    <a:pt x="11706" y="13415"/>
                    <a:pt x="10484" y="13415"/>
                  </a:cubicBezTo>
                  <a:cubicBezTo>
                    <a:pt x="8282" y="13415"/>
                    <a:pt x="5812" y="12246"/>
                    <a:pt x="3866" y="10300"/>
                  </a:cubicBezTo>
                  <a:cubicBezTo>
                    <a:pt x="2282" y="8729"/>
                    <a:pt x="1221" y="6823"/>
                    <a:pt x="872" y="4931"/>
                  </a:cubicBezTo>
                  <a:cubicBezTo>
                    <a:pt x="550" y="3198"/>
                    <a:pt x="886" y="1682"/>
                    <a:pt x="1799" y="635"/>
                  </a:cubicBezTo>
                  <a:close/>
                  <a:moveTo>
                    <a:pt x="1797" y="0"/>
                  </a:moveTo>
                  <a:cubicBezTo>
                    <a:pt x="1732" y="0"/>
                    <a:pt x="1665" y="24"/>
                    <a:pt x="1611" y="71"/>
                  </a:cubicBezTo>
                  <a:cubicBezTo>
                    <a:pt x="443" y="1253"/>
                    <a:pt x="0" y="3011"/>
                    <a:pt x="362" y="5024"/>
                  </a:cubicBezTo>
                  <a:cubicBezTo>
                    <a:pt x="725" y="7011"/>
                    <a:pt x="1839" y="9012"/>
                    <a:pt x="3503" y="10676"/>
                  </a:cubicBezTo>
                  <a:cubicBezTo>
                    <a:pt x="5544" y="12716"/>
                    <a:pt x="8148" y="13925"/>
                    <a:pt x="10484" y="13925"/>
                  </a:cubicBezTo>
                  <a:cubicBezTo>
                    <a:pt x="11947" y="13925"/>
                    <a:pt x="13195" y="13454"/>
                    <a:pt x="14095" y="12555"/>
                  </a:cubicBezTo>
                  <a:cubicBezTo>
                    <a:pt x="14189" y="12448"/>
                    <a:pt x="14189" y="12287"/>
                    <a:pt x="14095" y="12192"/>
                  </a:cubicBezTo>
                  <a:lnTo>
                    <a:pt x="1973" y="71"/>
                  </a:lnTo>
                  <a:cubicBezTo>
                    <a:pt x="1926" y="24"/>
                    <a:pt x="1863" y="0"/>
                    <a:pt x="17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AF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0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Tables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172" name="Google Shape;2172;p104"/>
          <p:cNvGraphicFramePr/>
          <p:nvPr>
            <p:extLst>
              <p:ext uri="{D42A27DB-BD31-4B8C-83A1-F6EECF244321}">
                <p14:modId xmlns:p14="http://schemas.microsoft.com/office/powerpoint/2010/main" val="565736078"/>
              </p:ext>
            </p:extLst>
          </p:nvPr>
        </p:nvGraphicFramePr>
        <p:xfrm>
          <a:off x="719999" y="1140905"/>
          <a:ext cx="7698147" cy="3773564"/>
        </p:xfrm>
        <a:graphic>
          <a:graphicData uri="http://schemas.openxmlformats.org/drawingml/2006/table">
            <a:tbl>
              <a:tblPr>
                <a:noFill/>
                <a:tableStyleId>{09E12EF7-4ED1-479A-B537-D1BA85F0D75F}</a:tableStyleId>
              </a:tblPr>
              <a:tblGrid>
                <a:gridCol w="193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Field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Description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57">
                <a:tc rowSpan="6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Offers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offer_id</a:t>
                      </a:r>
                      <a:endParaRPr lang="en-US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Unique offer ID (primary key)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offer_type</a:t>
                      </a:r>
                      <a:endParaRPr lang="en-US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type of offer: </a:t>
                      </a: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bogo</a:t>
                      </a: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 (buy one, get one), discount, or informational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difficulty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minimum amount required to spend in order to be able to complete the offer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reward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reward (in dollars) obtained by completing the offer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18064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duration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days a customer has to complete the offer once they have received it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435225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channels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list of marketing channels used to send the offer to customers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1642480"/>
                  </a:ext>
                </a:extLst>
              </a:tr>
            </a:tbl>
          </a:graphicData>
        </a:graphic>
      </p:graphicFrame>
      <p:cxnSp>
        <p:nvCxnSpPr>
          <p:cNvPr id="2173" name="Google Shape;2173;p104"/>
          <p:cNvCxnSpPr/>
          <p:nvPr/>
        </p:nvCxnSpPr>
        <p:spPr>
          <a:xfrm>
            <a:off x="2654250" y="1556353"/>
            <a:ext cx="576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4" name="Google Shape;2174;p104"/>
          <p:cNvCxnSpPr>
            <a:cxnSpLocks/>
          </p:cNvCxnSpPr>
          <p:nvPr/>
        </p:nvCxnSpPr>
        <p:spPr>
          <a:xfrm>
            <a:off x="2593850" y="1660358"/>
            <a:ext cx="0" cy="3140242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175" name="Google Shape;2175;p104"/>
          <p:cNvGrpSpPr/>
          <p:nvPr/>
        </p:nvGrpSpPr>
        <p:grpSpPr>
          <a:xfrm>
            <a:off x="852525" y="1138151"/>
            <a:ext cx="414150" cy="405075"/>
            <a:chOff x="7731450" y="3408200"/>
            <a:chExt cx="414150" cy="405075"/>
          </a:xfrm>
        </p:grpSpPr>
        <p:sp>
          <p:nvSpPr>
            <p:cNvPr id="2176" name="Google Shape;217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04"/>
          <p:cNvGrpSpPr/>
          <p:nvPr/>
        </p:nvGrpSpPr>
        <p:grpSpPr>
          <a:xfrm>
            <a:off x="1431000" y="1138151"/>
            <a:ext cx="414150" cy="405075"/>
            <a:chOff x="7731450" y="3408200"/>
            <a:chExt cx="414150" cy="405075"/>
          </a:xfrm>
        </p:grpSpPr>
        <p:sp>
          <p:nvSpPr>
            <p:cNvPr id="2186" name="Google Shape;218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104"/>
          <p:cNvGrpSpPr/>
          <p:nvPr/>
        </p:nvGrpSpPr>
        <p:grpSpPr>
          <a:xfrm>
            <a:off x="2009475" y="1138151"/>
            <a:ext cx="414150" cy="405075"/>
            <a:chOff x="7731450" y="3408200"/>
            <a:chExt cx="414150" cy="405075"/>
          </a:xfrm>
        </p:grpSpPr>
        <p:sp>
          <p:nvSpPr>
            <p:cNvPr id="2196" name="Google Shape;219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087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0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Tables</a:t>
            </a:r>
            <a:endParaRPr dirty="0">
              <a:solidFill>
                <a:schemeClr val="dk1"/>
              </a:solidFill>
            </a:endParaRPr>
          </a:p>
        </p:txBody>
      </p:sp>
      <p:graphicFrame>
        <p:nvGraphicFramePr>
          <p:cNvPr id="2172" name="Google Shape;2172;p104"/>
          <p:cNvGraphicFramePr/>
          <p:nvPr>
            <p:extLst>
              <p:ext uri="{D42A27DB-BD31-4B8C-83A1-F6EECF244321}">
                <p14:modId xmlns:p14="http://schemas.microsoft.com/office/powerpoint/2010/main" val="3480062270"/>
              </p:ext>
            </p:extLst>
          </p:nvPr>
        </p:nvGraphicFramePr>
        <p:xfrm>
          <a:off x="719999" y="1465766"/>
          <a:ext cx="7698147" cy="2822968"/>
        </p:xfrm>
        <a:graphic>
          <a:graphicData uri="http://schemas.openxmlformats.org/drawingml/2006/table">
            <a:tbl>
              <a:tblPr>
                <a:noFill/>
                <a:tableStyleId>{09E12EF7-4ED1-479A-B537-D1BA85F0D75F}</a:tableStyleId>
              </a:tblPr>
              <a:tblGrid>
                <a:gridCol w="193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Field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Description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57">
                <a:tc row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Customers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customer_id</a:t>
                      </a:r>
                      <a:endParaRPr lang="en-US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Unique customer ID (primary key)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became_member_on</a:t>
                      </a:r>
                      <a:endParaRPr lang="en-US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Date when the customer created their account (</a:t>
                      </a: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yyyymmdd</a:t>
                      </a: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gender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Customer's gender: (M)ale, (F)</a:t>
                      </a: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emale</a:t>
                      </a: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, or (O)</a:t>
                      </a: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ther</a:t>
                      </a:r>
                      <a:endParaRPr lang="en-US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age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Customer's age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18064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income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Customer's estimated annual income, in USD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3435225"/>
                  </a:ext>
                </a:extLst>
              </a:tr>
            </a:tbl>
          </a:graphicData>
        </a:graphic>
      </p:graphicFrame>
      <p:cxnSp>
        <p:nvCxnSpPr>
          <p:cNvPr id="2173" name="Google Shape;2173;p104"/>
          <p:cNvCxnSpPr/>
          <p:nvPr/>
        </p:nvCxnSpPr>
        <p:spPr>
          <a:xfrm>
            <a:off x="2654250" y="1881214"/>
            <a:ext cx="576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4" name="Google Shape;2174;p104"/>
          <p:cNvCxnSpPr/>
          <p:nvPr/>
        </p:nvCxnSpPr>
        <p:spPr>
          <a:xfrm>
            <a:off x="2593850" y="1931373"/>
            <a:ext cx="0" cy="230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175" name="Google Shape;2175;p104"/>
          <p:cNvGrpSpPr/>
          <p:nvPr/>
        </p:nvGrpSpPr>
        <p:grpSpPr>
          <a:xfrm>
            <a:off x="852525" y="1463012"/>
            <a:ext cx="414150" cy="405075"/>
            <a:chOff x="7731450" y="3408200"/>
            <a:chExt cx="414150" cy="405075"/>
          </a:xfrm>
        </p:grpSpPr>
        <p:sp>
          <p:nvSpPr>
            <p:cNvPr id="2176" name="Google Shape;217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04"/>
          <p:cNvGrpSpPr/>
          <p:nvPr/>
        </p:nvGrpSpPr>
        <p:grpSpPr>
          <a:xfrm>
            <a:off x="1431000" y="1463012"/>
            <a:ext cx="414150" cy="405075"/>
            <a:chOff x="7731450" y="3408200"/>
            <a:chExt cx="414150" cy="405075"/>
          </a:xfrm>
        </p:grpSpPr>
        <p:sp>
          <p:nvSpPr>
            <p:cNvPr id="2186" name="Google Shape;218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104"/>
          <p:cNvGrpSpPr/>
          <p:nvPr/>
        </p:nvGrpSpPr>
        <p:grpSpPr>
          <a:xfrm>
            <a:off x="2009475" y="1463012"/>
            <a:ext cx="414150" cy="405075"/>
            <a:chOff x="7731450" y="3408200"/>
            <a:chExt cx="414150" cy="405075"/>
          </a:xfrm>
        </p:grpSpPr>
        <p:sp>
          <p:nvSpPr>
            <p:cNvPr id="2196" name="Google Shape;219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643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" name="Google Shape;2170;p104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Tables</a:t>
            </a:r>
            <a:endParaRPr lang="en-US" dirty="0">
              <a:solidFill>
                <a:schemeClr val="dk1"/>
              </a:solidFill>
            </a:endParaRPr>
          </a:p>
        </p:txBody>
      </p:sp>
      <p:graphicFrame>
        <p:nvGraphicFramePr>
          <p:cNvPr id="2172" name="Google Shape;2172;p104"/>
          <p:cNvGraphicFramePr/>
          <p:nvPr>
            <p:extLst>
              <p:ext uri="{D42A27DB-BD31-4B8C-83A1-F6EECF244321}">
                <p14:modId xmlns:p14="http://schemas.microsoft.com/office/powerpoint/2010/main" val="2583920506"/>
              </p:ext>
            </p:extLst>
          </p:nvPr>
        </p:nvGraphicFramePr>
        <p:xfrm>
          <a:off x="719999" y="1309352"/>
          <a:ext cx="7698147" cy="2981144"/>
        </p:xfrm>
        <a:graphic>
          <a:graphicData uri="http://schemas.openxmlformats.org/drawingml/2006/table">
            <a:tbl>
              <a:tblPr>
                <a:noFill/>
                <a:tableStyleId>{09E12EF7-4ED1-479A-B537-D1BA85F0D75F}</a:tableStyleId>
              </a:tblPr>
              <a:tblGrid>
                <a:gridCol w="193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905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Field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Description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057">
                <a:tc rowSpan="4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Lexend Exa"/>
                          <a:ea typeface="Lexend Exa"/>
                          <a:cs typeface="Lexend Exa"/>
                          <a:sym typeface="Lexend Exa"/>
                        </a:rPr>
                        <a:t>Events</a:t>
                      </a: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err="1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customer_id</a:t>
                      </a:r>
                      <a:endParaRPr lang="en-US" dirty="0"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Customer the event is associated with  (foreign key)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event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Description of the event (transaction, offer received, offer viewed, or offer completed)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value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Dictionary of values associated with the event (amount for transactions, offer_id for offers received and viewed, and offer_id &amp; reward for offers completed).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9057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dk1"/>
                        </a:solidFill>
                        <a:latin typeface="Lexend Exa"/>
                        <a:ea typeface="Lexend Exa"/>
                        <a:cs typeface="Lexend Exa"/>
                        <a:sym typeface="Lexend Exa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time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Hours passed in the 30-day period (starting at 0)</a:t>
                      </a: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018064"/>
                  </a:ext>
                </a:extLst>
              </a:tr>
            </a:tbl>
          </a:graphicData>
        </a:graphic>
      </p:graphicFrame>
      <p:cxnSp>
        <p:nvCxnSpPr>
          <p:cNvPr id="2173" name="Google Shape;2173;p104"/>
          <p:cNvCxnSpPr/>
          <p:nvPr/>
        </p:nvCxnSpPr>
        <p:spPr>
          <a:xfrm>
            <a:off x="2654250" y="1724800"/>
            <a:ext cx="576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4" name="Google Shape;2174;p104"/>
          <p:cNvCxnSpPr/>
          <p:nvPr/>
        </p:nvCxnSpPr>
        <p:spPr>
          <a:xfrm>
            <a:off x="2593850" y="1883244"/>
            <a:ext cx="0" cy="2307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2175" name="Google Shape;2175;p104"/>
          <p:cNvGrpSpPr/>
          <p:nvPr/>
        </p:nvGrpSpPr>
        <p:grpSpPr>
          <a:xfrm>
            <a:off x="852525" y="1306598"/>
            <a:ext cx="414150" cy="405075"/>
            <a:chOff x="7731450" y="3408200"/>
            <a:chExt cx="414150" cy="405075"/>
          </a:xfrm>
        </p:grpSpPr>
        <p:sp>
          <p:nvSpPr>
            <p:cNvPr id="2176" name="Google Shape;217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5" name="Google Shape;2185;p104"/>
          <p:cNvGrpSpPr/>
          <p:nvPr/>
        </p:nvGrpSpPr>
        <p:grpSpPr>
          <a:xfrm>
            <a:off x="1431000" y="1306598"/>
            <a:ext cx="414150" cy="405075"/>
            <a:chOff x="7731450" y="3408200"/>
            <a:chExt cx="414150" cy="405075"/>
          </a:xfrm>
        </p:grpSpPr>
        <p:sp>
          <p:nvSpPr>
            <p:cNvPr id="2186" name="Google Shape;218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104"/>
          <p:cNvGrpSpPr/>
          <p:nvPr/>
        </p:nvGrpSpPr>
        <p:grpSpPr>
          <a:xfrm>
            <a:off x="2009475" y="1306598"/>
            <a:ext cx="414150" cy="405075"/>
            <a:chOff x="7731450" y="3408200"/>
            <a:chExt cx="414150" cy="405075"/>
          </a:xfrm>
        </p:grpSpPr>
        <p:sp>
          <p:nvSpPr>
            <p:cNvPr id="2196" name="Google Shape;2196;p104"/>
            <p:cNvSpPr/>
            <p:nvPr/>
          </p:nvSpPr>
          <p:spPr>
            <a:xfrm>
              <a:off x="7731450" y="3408200"/>
              <a:ext cx="413125" cy="405075"/>
            </a:xfrm>
            <a:custGeom>
              <a:avLst/>
              <a:gdLst/>
              <a:ahLst/>
              <a:cxnLst/>
              <a:rect l="l" t="t" r="r" b="b"/>
              <a:pathLst>
                <a:path w="16525" h="16203" extrusionOk="0">
                  <a:moveTo>
                    <a:pt x="13894" y="524"/>
                  </a:moveTo>
                  <a:cubicBezTo>
                    <a:pt x="14511" y="524"/>
                    <a:pt x="15008" y="699"/>
                    <a:pt x="15343" y="1034"/>
                  </a:cubicBezTo>
                  <a:cubicBezTo>
                    <a:pt x="15827" y="1517"/>
                    <a:pt x="15988" y="2296"/>
                    <a:pt x="15787" y="3223"/>
                  </a:cubicBezTo>
                  <a:cubicBezTo>
                    <a:pt x="15599" y="4162"/>
                    <a:pt x="15089" y="5088"/>
                    <a:pt x="14377" y="5786"/>
                  </a:cubicBezTo>
                  <a:cubicBezTo>
                    <a:pt x="13652" y="6525"/>
                    <a:pt x="12753" y="6927"/>
                    <a:pt x="11853" y="6927"/>
                  </a:cubicBezTo>
                  <a:cubicBezTo>
                    <a:pt x="11397" y="6927"/>
                    <a:pt x="10940" y="6820"/>
                    <a:pt x="10564" y="6591"/>
                  </a:cubicBezTo>
                  <a:cubicBezTo>
                    <a:pt x="10523" y="6571"/>
                    <a:pt x="10478" y="6560"/>
                    <a:pt x="10433" y="6560"/>
                  </a:cubicBezTo>
                  <a:cubicBezTo>
                    <a:pt x="10362" y="6560"/>
                    <a:pt x="10292" y="6587"/>
                    <a:pt x="10242" y="6645"/>
                  </a:cubicBezTo>
                  <a:lnTo>
                    <a:pt x="2967" y="15236"/>
                  </a:lnTo>
                  <a:lnTo>
                    <a:pt x="2886" y="15317"/>
                  </a:lnTo>
                  <a:cubicBezTo>
                    <a:pt x="2644" y="15558"/>
                    <a:pt x="2322" y="15693"/>
                    <a:pt x="1987" y="15693"/>
                  </a:cubicBezTo>
                  <a:cubicBezTo>
                    <a:pt x="1638" y="15693"/>
                    <a:pt x="1316" y="15558"/>
                    <a:pt x="1074" y="15317"/>
                  </a:cubicBezTo>
                  <a:cubicBezTo>
                    <a:pt x="577" y="14807"/>
                    <a:pt x="577" y="14001"/>
                    <a:pt x="1074" y="13491"/>
                  </a:cubicBezTo>
                  <a:cubicBezTo>
                    <a:pt x="1101" y="13478"/>
                    <a:pt x="1128" y="13451"/>
                    <a:pt x="1155" y="13425"/>
                  </a:cubicBezTo>
                  <a:lnTo>
                    <a:pt x="9732" y="6149"/>
                  </a:lnTo>
                  <a:cubicBezTo>
                    <a:pt x="9827" y="6068"/>
                    <a:pt x="9854" y="5920"/>
                    <a:pt x="9786" y="5813"/>
                  </a:cubicBezTo>
                  <a:cubicBezTo>
                    <a:pt x="9129" y="4685"/>
                    <a:pt x="9451" y="3155"/>
                    <a:pt x="10591" y="2000"/>
                  </a:cubicBezTo>
                  <a:cubicBezTo>
                    <a:pt x="11504" y="1102"/>
                    <a:pt x="12793" y="524"/>
                    <a:pt x="13894" y="524"/>
                  </a:cubicBezTo>
                  <a:close/>
                  <a:moveTo>
                    <a:pt x="13894" y="1"/>
                  </a:moveTo>
                  <a:cubicBezTo>
                    <a:pt x="12673" y="1"/>
                    <a:pt x="11223" y="645"/>
                    <a:pt x="10229" y="1639"/>
                  </a:cubicBezTo>
                  <a:cubicBezTo>
                    <a:pt x="9571" y="2296"/>
                    <a:pt x="9156" y="3074"/>
                    <a:pt x="8994" y="3880"/>
                  </a:cubicBezTo>
                  <a:cubicBezTo>
                    <a:pt x="8860" y="4592"/>
                    <a:pt x="8954" y="5290"/>
                    <a:pt x="9236" y="5880"/>
                  </a:cubicBezTo>
                  <a:lnTo>
                    <a:pt x="819" y="13035"/>
                  </a:lnTo>
                  <a:cubicBezTo>
                    <a:pt x="779" y="13062"/>
                    <a:pt x="738" y="13102"/>
                    <a:pt x="711" y="13129"/>
                  </a:cubicBezTo>
                  <a:cubicBezTo>
                    <a:pt x="0" y="13827"/>
                    <a:pt x="0" y="14982"/>
                    <a:pt x="711" y="15680"/>
                  </a:cubicBezTo>
                  <a:cubicBezTo>
                    <a:pt x="1048" y="16015"/>
                    <a:pt x="1504" y="16203"/>
                    <a:pt x="1987" y="16203"/>
                  </a:cubicBezTo>
                  <a:cubicBezTo>
                    <a:pt x="2457" y="16203"/>
                    <a:pt x="2913" y="16015"/>
                    <a:pt x="3249" y="15680"/>
                  </a:cubicBezTo>
                  <a:cubicBezTo>
                    <a:pt x="3289" y="15639"/>
                    <a:pt x="3330" y="15612"/>
                    <a:pt x="3356" y="15572"/>
                  </a:cubicBezTo>
                  <a:lnTo>
                    <a:pt x="10498" y="7142"/>
                  </a:lnTo>
                  <a:cubicBezTo>
                    <a:pt x="10914" y="7343"/>
                    <a:pt x="11370" y="7450"/>
                    <a:pt x="11853" y="7450"/>
                  </a:cubicBezTo>
                  <a:cubicBezTo>
                    <a:pt x="12887" y="7450"/>
                    <a:pt x="13920" y="6994"/>
                    <a:pt x="14753" y="6149"/>
                  </a:cubicBezTo>
                  <a:cubicBezTo>
                    <a:pt x="15518" y="5383"/>
                    <a:pt x="16082" y="4363"/>
                    <a:pt x="16297" y="3330"/>
                  </a:cubicBezTo>
                  <a:cubicBezTo>
                    <a:pt x="16525" y="2215"/>
                    <a:pt x="16324" y="1276"/>
                    <a:pt x="15719" y="672"/>
                  </a:cubicBezTo>
                  <a:cubicBezTo>
                    <a:pt x="15277" y="228"/>
                    <a:pt x="14645" y="1"/>
                    <a:pt x="1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104"/>
            <p:cNvSpPr/>
            <p:nvPr/>
          </p:nvSpPr>
          <p:spPr>
            <a:xfrm>
              <a:off x="7979450" y="3433950"/>
              <a:ext cx="121850" cy="116225"/>
            </a:xfrm>
            <a:custGeom>
              <a:avLst/>
              <a:gdLst/>
              <a:ahLst/>
              <a:cxnLst/>
              <a:rect l="l" t="t" r="r" b="b"/>
              <a:pathLst>
                <a:path w="4874" h="4649" extrusionOk="0">
                  <a:moveTo>
                    <a:pt x="3984" y="1"/>
                  </a:moveTo>
                  <a:cubicBezTo>
                    <a:pt x="3785" y="1"/>
                    <a:pt x="3571" y="25"/>
                    <a:pt x="3343" y="72"/>
                  </a:cubicBezTo>
                  <a:cubicBezTo>
                    <a:pt x="2524" y="246"/>
                    <a:pt x="1665" y="716"/>
                    <a:pt x="1047" y="1333"/>
                  </a:cubicBezTo>
                  <a:cubicBezTo>
                    <a:pt x="537" y="1844"/>
                    <a:pt x="215" y="2434"/>
                    <a:pt x="95" y="3038"/>
                  </a:cubicBezTo>
                  <a:cubicBezTo>
                    <a:pt x="0" y="3575"/>
                    <a:pt x="68" y="4112"/>
                    <a:pt x="322" y="4528"/>
                  </a:cubicBezTo>
                  <a:cubicBezTo>
                    <a:pt x="363" y="4609"/>
                    <a:pt x="457" y="4649"/>
                    <a:pt x="537" y="4649"/>
                  </a:cubicBezTo>
                  <a:cubicBezTo>
                    <a:pt x="591" y="4649"/>
                    <a:pt x="632" y="4649"/>
                    <a:pt x="671" y="4622"/>
                  </a:cubicBezTo>
                  <a:cubicBezTo>
                    <a:pt x="793" y="4541"/>
                    <a:pt x="832" y="4394"/>
                    <a:pt x="766" y="4260"/>
                  </a:cubicBezTo>
                  <a:cubicBezTo>
                    <a:pt x="578" y="3951"/>
                    <a:pt x="524" y="3548"/>
                    <a:pt x="605" y="3132"/>
                  </a:cubicBezTo>
                  <a:cubicBezTo>
                    <a:pt x="698" y="2635"/>
                    <a:pt x="981" y="2139"/>
                    <a:pt x="1410" y="1709"/>
                  </a:cubicBezTo>
                  <a:cubicBezTo>
                    <a:pt x="1960" y="1145"/>
                    <a:pt x="2726" y="729"/>
                    <a:pt x="3451" y="582"/>
                  </a:cubicBezTo>
                  <a:cubicBezTo>
                    <a:pt x="3643" y="544"/>
                    <a:pt x="3825" y="524"/>
                    <a:pt x="3990" y="524"/>
                  </a:cubicBezTo>
                  <a:cubicBezTo>
                    <a:pt x="4180" y="524"/>
                    <a:pt x="4347" y="551"/>
                    <a:pt x="4484" y="609"/>
                  </a:cubicBezTo>
                  <a:cubicBezTo>
                    <a:pt x="4513" y="617"/>
                    <a:pt x="4542" y="621"/>
                    <a:pt x="4571" y="621"/>
                  </a:cubicBezTo>
                  <a:cubicBezTo>
                    <a:pt x="4678" y="621"/>
                    <a:pt x="4778" y="566"/>
                    <a:pt x="4820" y="460"/>
                  </a:cubicBezTo>
                  <a:cubicBezTo>
                    <a:pt x="4874" y="326"/>
                    <a:pt x="4806" y="179"/>
                    <a:pt x="4672" y="125"/>
                  </a:cubicBezTo>
                  <a:cubicBezTo>
                    <a:pt x="4474" y="41"/>
                    <a:pt x="4243" y="1"/>
                    <a:pt x="3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104"/>
            <p:cNvSpPr/>
            <p:nvPr/>
          </p:nvSpPr>
          <p:spPr>
            <a:xfrm>
              <a:off x="8031125" y="3532700"/>
              <a:ext cx="53400" cy="34925"/>
            </a:xfrm>
            <a:custGeom>
              <a:avLst/>
              <a:gdLst/>
              <a:ahLst/>
              <a:cxnLst/>
              <a:rect l="l" t="t" r="r" b="b"/>
              <a:pathLst>
                <a:path w="2136" h="1397" extrusionOk="0">
                  <a:moveTo>
                    <a:pt x="1851" y="1"/>
                  </a:moveTo>
                  <a:cubicBezTo>
                    <a:pt x="1786" y="1"/>
                    <a:pt x="1719" y="27"/>
                    <a:pt x="1665" y="81"/>
                  </a:cubicBezTo>
                  <a:cubicBezTo>
                    <a:pt x="1235" y="511"/>
                    <a:pt x="739" y="793"/>
                    <a:pt x="229" y="886"/>
                  </a:cubicBezTo>
                  <a:cubicBezTo>
                    <a:pt x="95" y="913"/>
                    <a:pt x="0" y="1048"/>
                    <a:pt x="27" y="1182"/>
                  </a:cubicBezTo>
                  <a:cubicBezTo>
                    <a:pt x="54" y="1303"/>
                    <a:pt x="162" y="1397"/>
                    <a:pt x="283" y="1397"/>
                  </a:cubicBezTo>
                  <a:lnTo>
                    <a:pt x="323" y="1397"/>
                  </a:lnTo>
                  <a:cubicBezTo>
                    <a:pt x="940" y="1276"/>
                    <a:pt x="1531" y="954"/>
                    <a:pt x="2028" y="444"/>
                  </a:cubicBezTo>
                  <a:cubicBezTo>
                    <a:pt x="2135" y="337"/>
                    <a:pt x="2135" y="176"/>
                    <a:pt x="2028" y="81"/>
                  </a:cubicBezTo>
                  <a:cubicBezTo>
                    <a:pt x="1981" y="27"/>
                    <a:pt x="1917" y="1"/>
                    <a:pt x="18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104"/>
            <p:cNvSpPr/>
            <p:nvPr/>
          </p:nvSpPr>
          <p:spPr>
            <a:xfrm>
              <a:off x="7759950" y="3752225"/>
              <a:ext cx="37975" cy="35225"/>
            </a:xfrm>
            <a:custGeom>
              <a:avLst/>
              <a:gdLst/>
              <a:ahLst/>
              <a:cxnLst/>
              <a:rect l="l" t="t" r="r" b="b"/>
              <a:pathLst>
                <a:path w="1519" h="1409" extrusionOk="0">
                  <a:moveTo>
                    <a:pt x="508" y="1"/>
                  </a:moveTo>
                  <a:cubicBezTo>
                    <a:pt x="452" y="1"/>
                    <a:pt x="396" y="18"/>
                    <a:pt x="350" y="52"/>
                  </a:cubicBezTo>
                  <a:lnTo>
                    <a:pt x="296" y="106"/>
                  </a:lnTo>
                  <a:cubicBezTo>
                    <a:pt x="1" y="401"/>
                    <a:pt x="1" y="885"/>
                    <a:pt x="296" y="1180"/>
                  </a:cubicBezTo>
                  <a:cubicBezTo>
                    <a:pt x="445" y="1341"/>
                    <a:pt x="645" y="1409"/>
                    <a:pt x="847" y="1409"/>
                  </a:cubicBezTo>
                  <a:cubicBezTo>
                    <a:pt x="1035" y="1409"/>
                    <a:pt x="1236" y="1341"/>
                    <a:pt x="1384" y="1180"/>
                  </a:cubicBezTo>
                  <a:lnTo>
                    <a:pt x="1424" y="1140"/>
                  </a:lnTo>
                  <a:cubicBezTo>
                    <a:pt x="1518" y="1033"/>
                    <a:pt x="1504" y="872"/>
                    <a:pt x="1397" y="777"/>
                  </a:cubicBezTo>
                  <a:cubicBezTo>
                    <a:pt x="1349" y="735"/>
                    <a:pt x="1289" y="715"/>
                    <a:pt x="1230" y="715"/>
                  </a:cubicBezTo>
                  <a:cubicBezTo>
                    <a:pt x="1158" y="715"/>
                    <a:pt x="1086" y="745"/>
                    <a:pt x="1035" y="804"/>
                  </a:cubicBezTo>
                  <a:cubicBezTo>
                    <a:pt x="1021" y="804"/>
                    <a:pt x="1021" y="818"/>
                    <a:pt x="1021" y="818"/>
                  </a:cubicBezTo>
                  <a:cubicBezTo>
                    <a:pt x="974" y="865"/>
                    <a:pt x="911" y="888"/>
                    <a:pt x="845" y="888"/>
                  </a:cubicBezTo>
                  <a:cubicBezTo>
                    <a:pt x="780" y="888"/>
                    <a:pt x="713" y="865"/>
                    <a:pt x="659" y="818"/>
                  </a:cubicBezTo>
                  <a:cubicBezTo>
                    <a:pt x="565" y="724"/>
                    <a:pt x="565" y="562"/>
                    <a:pt x="659" y="469"/>
                  </a:cubicBezTo>
                  <a:cubicBezTo>
                    <a:pt x="672" y="469"/>
                    <a:pt x="672" y="455"/>
                    <a:pt x="686" y="455"/>
                  </a:cubicBezTo>
                  <a:cubicBezTo>
                    <a:pt x="794" y="362"/>
                    <a:pt x="806" y="201"/>
                    <a:pt x="713" y="93"/>
                  </a:cubicBezTo>
                  <a:cubicBezTo>
                    <a:pt x="659" y="32"/>
                    <a:pt x="58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104"/>
            <p:cNvSpPr/>
            <p:nvPr/>
          </p:nvSpPr>
          <p:spPr>
            <a:xfrm>
              <a:off x="7732450" y="3408275"/>
              <a:ext cx="193325" cy="186875"/>
            </a:xfrm>
            <a:custGeom>
              <a:avLst/>
              <a:gdLst/>
              <a:ahLst/>
              <a:cxnLst/>
              <a:rect l="l" t="t" r="r" b="b"/>
              <a:pathLst>
                <a:path w="7733" h="7475" extrusionOk="0">
                  <a:moveTo>
                    <a:pt x="2621" y="0"/>
                  </a:moveTo>
                  <a:cubicBezTo>
                    <a:pt x="1878" y="0"/>
                    <a:pt x="1248" y="226"/>
                    <a:pt x="806" y="669"/>
                  </a:cubicBezTo>
                  <a:cubicBezTo>
                    <a:pt x="202" y="1273"/>
                    <a:pt x="0" y="2212"/>
                    <a:pt x="229" y="3327"/>
                  </a:cubicBezTo>
                  <a:cubicBezTo>
                    <a:pt x="444" y="4360"/>
                    <a:pt x="1008" y="5380"/>
                    <a:pt x="1772" y="6146"/>
                  </a:cubicBezTo>
                  <a:cubicBezTo>
                    <a:pt x="2430" y="6803"/>
                    <a:pt x="3209" y="7233"/>
                    <a:pt x="4027" y="7381"/>
                  </a:cubicBezTo>
                  <a:cubicBezTo>
                    <a:pt x="4246" y="7423"/>
                    <a:pt x="4464" y="7444"/>
                    <a:pt x="4679" y="7444"/>
                  </a:cubicBezTo>
                  <a:cubicBezTo>
                    <a:pt x="5153" y="7444"/>
                    <a:pt x="5612" y="7342"/>
                    <a:pt x="6028" y="7139"/>
                  </a:cubicBezTo>
                  <a:lnTo>
                    <a:pt x="6229" y="7381"/>
                  </a:lnTo>
                  <a:cubicBezTo>
                    <a:pt x="6283" y="7447"/>
                    <a:pt x="6350" y="7474"/>
                    <a:pt x="6431" y="7474"/>
                  </a:cubicBezTo>
                  <a:cubicBezTo>
                    <a:pt x="6484" y="7474"/>
                    <a:pt x="6551" y="7461"/>
                    <a:pt x="6592" y="7421"/>
                  </a:cubicBezTo>
                  <a:cubicBezTo>
                    <a:pt x="6699" y="7327"/>
                    <a:pt x="6712" y="7166"/>
                    <a:pt x="6632" y="7045"/>
                  </a:cubicBezTo>
                  <a:lnTo>
                    <a:pt x="6283" y="6642"/>
                  </a:lnTo>
                  <a:cubicBezTo>
                    <a:pt x="6233" y="6584"/>
                    <a:pt x="6163" y="6557"/>
                    <a:pt x="6091" y="6557"/>
                  </a:cubicBezTo>
                  <a:cubicBezTo>
                    <a:pt x="6047" y="6557"/>
                    <a:pt x="6002" y="6568"/>
                    <a:pt x="5960" y="6588"/>
                  </a:cubicBezTo>
                  <a:cubicBezTo>
                    <a:pt x="5564" y="6822"/>
                    <a:pt x="5120" y="6935"/>
                    <a:pt x="4662" y="6935"/>
                  </a:cubicBezTo>
                  <a:cubicBezTo>
                    <a:pt x="3803" y="6935"/>
                    <a:pt x="2893" y="6536"/>
                    <a:pt x="2148" y="5783"/>
                  </a:cubicBezTo>
                  <a:cubicBezTo>
                    <a:pt x="1437" y="5085"/>
                    <a:pt x="927" y="4159"/>
                    <a:pt x="739" y="3220"/>
                  </a:cubicBezTo>
                  <a:cubicBezTo>
                    <a:pt x="537" y="2293"/>
                    <a:pt x="698" y="1514"/>
                    <a:pt x="1182" y="1031"/>
                  </a:cubicBezTo>
                  <a:cubicBezTo>
                    <a:pt x="1519" y="695"/>
                    <a:pt x="2014" y="517"/>
                    <a:pt x="2613" y="517"/>
                  </a:cubicBezTo>
                  <a:cubicBezTo>
                    <a:pt x="2850" y="517"/>
                    <a:pt x="3104" y="544"/>
                    <a:pt x="3370" y="601"/>
                  </a:cubicBezTo>
                  <a:cubicBezTo>
                    <a:pt x="4296" y="789"/>
                    <a:pt x="5223" y="1299"/>
                    <a:pt x="5934" y="1997"/>
                  </a:cubicBezTo>
                  <a:cubicBezTo>
                    <a:pt x="7075" y="3152"/>
                    <a:pt x="7397" y="4682"/>
                    <a:pt x="6739" y="5810"/>
                  </a:cubicBezTo>
                  <a:cubicBezTo>
                    <a:pt x="6672" y="5917"/>
                    <a:pt x="6699" y="6065"/>
                    <a:pt x="6793" y="6146"/>
                  </a:cubicBezTo>
                  <a:lnTo>
                    <a:pt x="7276" y="6549"/>
                  </a:lnTo>
                  <a:cubicBezTo>
                    <a:pt x="7324" y="6591"/>
                    <a:pt x="7384" y="6611"/>
                    <a:pt x="7443" y="6611"/>
                  </a:cubicBezTo>
                  <a:cubicBezTo>
                    <a:pt x="7515" y="6611"/>
                    <a:pt x="7587" y="6581"/>
                    <a:pt x="7639" y="6522"/>
                  </a:cubicBezTo>
                  <a:cubicBezTo>
                    <a:pt x="7732" y="6414"/>
                    <a:pt x="7719" y="6253"/>
                    <a:pt x="7612" y="6159"/>
                  </a:cubicBezTo>
                  <a:lnTo>
                    <a:pt x="7290" y="5877"/>
                  </a:lnTo>
                  <a:cubicBezTo>
                    <a:pt x="7571" y="5287"/>
                    <a:pt x="7666" y="4589"/>
                    <a:pt x="7532" y="3877"/>
                  </a:cubicBezTo>
                  <a:cubicBezTo>
                    <a:pt x="7370" y="3071"/>
                    <a:pt x="6954" y="2293"/>
                    <a:pt x="6297" y="1636"/>
                  </a:cubicBezTo>
                  <a:cubicBezTo>
                    <a:pt x="5531" y="870"/>
                    <a:pt x="4498" y="306"/>
                    <a:pt x="3478" y="91"/>
                  </a:cubicBezTo>
                  <a:cubicBezTo>
                    <a:pt x="3179" y="30"/>
                    <a:pt x="2892" y="0"/>
                    <a:pt x="26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104"/>
            <p:cNvSpPr/>
            <p:nvPr/>
          </p:nvSpPr>
          <p:spPr>
            <a:xfrm>
              <a:off x="7948250" y="3618725"/>
              <a:ext cx="197350" cy="194550"/>
            </a:xfrm>
            <a:custGeom>
              <a:avLst/>
              <a:gdLst/>
              <a:ahLst/>
              <a:cxnLst/>
              <a:rect l="l" t="t" r="r" b="b"/>
              <a:pathLst>
                <a:path w="7894" h="7782" extrusionOk="0">
                  <a:moveTo>
                    <a:pt x="1540" y="1"/>
                  </a:moveTo>
                  <a:cubicBezTo>
                    <a:pt x="1466" y="1"/>
                    <a:pt x="1394" y="31"/>
                    <a:pt x="1343" y="90"/>
                  </a:cubicBezTo>
                  <a:cubicBezTo>
                    <a:pt x="1262" y="198"/>
                    <a:pt x="1275" y="359"/>
                    <a:pt x="1382" y="452"/>
                  </a:cubicBezTo>
                  <a:lnTo>
                    <a:pt x="6739" y="5004"/>
                  </a:lnTo>
                  <a:cubicBezTo>
                    <a:pt x="6766" y="5030"/>
                    <a:pt x="6793" y="5057"/>
                    <a:pt x="6820" y="5070"/>
                  </a:cubicBezTo>
                  <a:cubicBezTo>
                    <a:pt x="7316" y="5580"/>
                    <a:pt x="7316" y="6386"/>
                    <a:pt x="6820" y="6896"/>
                  </a:cubicBezTo>
                  <a:cubicBezTo>
                    <a:pt x="6571" y="7144"/>
                    <a:pt x="6242" y="7269"/>
                    <a:pt x="5913" y="7269"/>
                  </a:cubicBezTo>
                  <a:cubicBezTo>
                    <a:pt x="5584" y="7269"/>
                    <a:pt x="5255" y="7144"/>
                    <a:pt x="5007" y="6896"/>
                  </a:cubicBezTo>
                  <a:lnTo>
                    <a:pt x="4926" y="6815"/>
                  </a:lnTo>
                  <a:lnTo>
                    <a:pt x="484" y="1567"/>
                  </a:lnTo>
                  <a:cubicBezTo>
                    <a:pt x="432" y="1508"/>
                    <a:pt x="359" y="1477"/>
                    <a:pt x="287" y="1477"/>
                  </a:cubicBezTo>
                  <a:cubicBezTo>
                    <a:pt x="228" y="1477"/>
                    <a:pt x="169" y="1498"/>
                    <a:pt x="121" y="1540"/>
                  </a:cubicBezTo>
                  <a:cubicBezTo>
                    <a:pt x="13" y="1634"/>
                    <a:pt x="0" y="1795"/>
                    <a:pt x="94" y="1902"/>
                  </a:cubicBezTo>
                  <a:lnTo>
                    <a:pt x="4538" y="7151"/>
                  </a:lnTo>
                  <a:lnTo>
                    <a:pt x="4645" y="7259"/>
                  </a:lnTo>
                  <a:cubicBezTo>
                    <a:pt x="4994" y="7608"/>
                    <a:pt x="5450" y="7782"/>
                    <a:pt x="5907" y="7782"/>
                  </a:cubicBezTo>
                  <a:cubicBezTo>
                    <a:pt x="6376" y="7782"/>
                    <a:pt x="6832" y="7608"/>
                    <a:pt x="7181" y="7259"/>
                  </a:cubicBezTo>
                  <a:cubicBezTo>
                    <a:pt x="7893" y="6561"/>
                    <a:pt x="7893" y="5406"/>
                    <a:pt x="7181" y="4708"/>
                  </a:cubicBezTo>
                  <a:cubicBezTo>
                    <a:pt x="7155" y="4681"/>
                    <a:pt x="7115" y="4641"/>
                    <a:pt x="7074" y="4614"/>
                  </a:cubicBezTo>
                  <a:lnTo>
                    <a:pt x="1719" y="64"/>
                  </a:lnTo>
                  <a:cubicBezTo>
                    <a:pt x="1664" y="21"/>
                    <a:pt x="1601" y="1"/>
                    <a:pt x="15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104"/>
            <p:cNvSpPr/>
            <p:nvPr/>
          </p:nvSpPr>
          <p:spPr>
            <a:xfrm>
              <a:off x="7760975" y="3449000"/>
              <a:ext cx="118150" cy="119650"/>
            </a:xfrm>
            <a:custGeom>
              <a:avLst/>
              <a:gdLst/>
              <a:ahLst/>
              <a:cxnLst/>
              <a:rect l="l" t="t" r="r" b="b"/>
              <a:pathLst>
                <a:path w="4726" h="4786" extrusionOk="0">
                  <a:moveTo>
                    <a:pt x="389" y="1"/>
                  </a:moveTo>
                  <a:cubicBezTo>
                    <a:pt x="286" y="1"/>
                    <a:pt x="189" y="65"/>
                    <a:pt x="148" y="168"/>
                  </a:cubicBezTo>
                  <a:cubicBezTo>
                    <a:pt x="14" y="517"/>
                    <a:pt x="1" y="973"/>
                    <a:pt x="108" y="1496"/>
                  </a:cubicBezTo>
                  <a:cubicBezTo>
                    <a:pt x="269" y="2315"/>
                    <a:pt x="753" y="3175"/>
                    <a:pt x="1370" y="3792"/>
                  </a:cubicBezTo>
                  <a:cubicBezTo>
                    <a:pt x="1880" y="4302"/>
                    <a:pt x="2457" y="4624"/>
                    <a:pt x="3074" y="4745"/>
                  </a:cubicBezTo>
                  <a:cubicBezTo>
                    <a:pt x="3223" y="4771"/>
                    <a:pt x="3370" y="4785"/>
                    <a:pt x="3531" y="4785"/>
                  </a:cubicBezTo>
                  <a:cubicBezTo>
                    <a:pt x="3894" y="4785"/>
                    <a:pt x="4256" y="4691"/>
                    <a:pt x="4551" y="4517"/>
                  </a:cubicBezTo>
                  <a:cubicBezTo>
                    <a:pt x="4672" y="4449"/>
                    <a:pt x="4726" y="4288"/>
                    <a:pt x="4645" y="4168"/>
                  </a:cubicBezTo>
                  <a:cubicBezTo>
                    <a:pt x="4601" y="4080"/>
                    <a:pt x="4517" y="4032"/>
                    <a:pt x="4430" y="4032"/>
                  </a:cubicBezTo>
                  <a:cubicBezTo>
                    <a:pt x="4384" y="4032"/>
                    <a:pt x="4338" y="4046"/>
                    <a:pt x="4296" y="4073"/>
                  </a:cubicBezTo>
                  <a:cubicBezTo>
                    <a:pt x="4075" y="4199"/>
                    <a:pt x="3806" y="4268"/>
                    <a:pt x="3518" y="4268"/>
                  </a:cubicBezTo>
                  <a:cubicBezTo>
                    <a:pt x="3404" y="4268"/>
                    <a:pt x="3287" y="4257"/>
                    <a:pt x="3169" y="4234"/>
                  </a:cubicBezTo>
                  <a:cubicBezTo>
                    <a:pt x="2659" y="4141"/>
                    <a:pt x="2161" y="3859"/>
                    <a:pt x="1732" y="3429"/>
                  </a:cubicBezTo>
                  <a:cubicBezTo>
                    <a:pt x="1182" y="2879"/>
                    <a:pt x="765" y="2114"/>
                    <a:pt x="604" y="1389"/>
                  </a:cubicBezTo>
                  <a:cubicBezTo>
                    <a:pt x="524" y="973"/>
                    <a:pt x="538" y="610"/>
                    <a:pt x="631" y="356"/>
                  </a:cubicBezTo>
                  <a:cubicBezTo>
                    <a:pt x="685" y="221"/>
                    <a:pt x="618" y="73"/>
                    <a:pt x="484" y="19"/>
                  </a:cubicBezTo>
                  <a:cubicBezTo>
                    <a:pt x="453" y="7"/>
                    <a:pt x="421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104"/>
            <p:cNvSpPr/>
            <p:nvPr/>
          </p:nvSpPr>
          <p:spPr>
            <a:xfrm>
              <a:off x="7859975" y="3465500"/>
              <a:ext cx="35950" cy="52125"/>
            </a:xfrm>
            <a:custGeom>
              <a:avLst/>
              <a:gdLst/>
              <a:ahLst/>
              <a:cxnLst/>
              <a:rect l="l" t="t" r="r" b="b"/>
              <a:pathLst>
                <a:path w="1438" h="2085" extrusionOk="0">
                  <a:moveTo>
                    <a:pt x="281" y="1"/>
                  </a:moveTo>
                  <a:cubicBezTo>
                    <a:pt x="216" y="1"/>
                    <a:pt x="148" y="24"/>
                    <a:pt x="95" y="71"/>
                  </a:cubicBezTo>
                  <a:cubicBezTo>
                    <a:pt x="0" y="179"/>
                    <a:pt x="0" y="340"/>
                    <a:pt x="95" y="447"/>
                  </a:cubicBezTo>
                  <a:cubicBezTo>
                    <a:pt x="524" y="877"/>
                    <a:pt x="806" y="1373"/>
                    <a:pt x="900" y="1870"/>
                  </a:cubicBezTo>
                  <a:cubicBezTo>
                    <a:pt x="927" y="2004"/>
                    <a:pt x="1034" y="2085"/>
                    <a:pt x="1155" y="2085"/>
                  </a:cubicBezTo>
                  <a:lnTo>
                    <a:pt x="1208" y="2085"/>
                  </a:lnTo>
                  <a:cubicBezTo>
                    <a:pt x="1343" y="2058"/>
                    <a:pt x="1437" y="1924"/>
                    <a:pt x="1410" y="1776"/>
                  </a:cubicBezTo>
                  <a:cubicBezTo>
                    <a:pt x="1303" y="1172"/>
                    <a:pt x="967" y="582"/>
                    <a:pt x="457" y="71"/>
                  </a:cubicBezTo>
                  <a:cubicBezTo>
                    <a:pt x="410" y="24"/>
                    <a:pt x="346" y="1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104"/>
            <p:cNvSpPr/>
            <p:nvPr/>
          </p:nvSpPr>
          <p:spPr>
            <a:xfrm>
              <a:off x="8079125" y="3752225"/>
              <a:ext cx="37925" cy="35225"/>
            </a:xfrm>
            <a:custGeom>
              <a:avLst/>
              <a:gdLst/>
              <a:ahLst/>
              <a:cxnLst/>
              <a:rect l="l" t="t" r="r" b="b"/>
              <a:pathLst>
                <a:path w="1517" h="1409" extrusionOk="0">
                  <a:moveTo>
                    <a:pt x="1010" y="1"/>
                  </a:moveTo>
                  <a:cubicBezTo>
                    <a:pt x="935" y="1"/>
                    <a:pt x="860" y="32"/>
                    <a:pt x="806" y="93"/>
                  </a:cubicBezTo>
                  <a:cubicBezTo>
                    <a:pt x="711" y="201"/>
                    <a:pt x="725" y="362"/>
                    <a:pt x="833" y="455"/>
                  </a:cubicBezTo>
                  <a:cubicBezTo>
                    <a:pt x="846" y="455"/>
                    <a:pt x="846" y="469"/>
                    <a:pt x="860" y="469"/>
                  </a:cubicBezTo>
                  <a:cubicBezTo>
                    <a:pt x="953" y="562"/>
                    <a:pt x="953" y="724"/>
                    <a:pt x="860" y="818"/>
                  </a:cubicBezTo>
                  <a:cubicBezTo>
                    <a:pt x="806" y="865"/>
                    <a:pt x="742" y="888"/>
                    <a:pt x="678" y="888"/>
                  </a:cubicBezTo>
                  <a:cubicBezTo>
                    <a:pt x="614" y="888"/>
                    <a:pt x="550" y="865"/>
                    <a:pt x="497" y="818"/>
                  </a:cubicBezTo>
                  <a:cubicBezTo>
                    <a:pt x="497" y="818"/>
                    <a:pt x="497" y="804"/>
                    <a:pt x="484" y="804"/>
                  </a:cubicBezTo>
                  <a:cubicBezTo>
                    <a:pt x="432" y="745"/>
                    <a:pt x="360" y="715"/>
                    <a:pt x="288" y="715"/>
                  </a:cubicBezTo>
                  <a:cubicBezTo>
                    <a:pt x="229" y="715"/>
                    <a:pt x="169" y="735"/>
                    <a:pt x="121" y="777"/>
                  </a:cubicBezTo>
                  <a:cubicBezTo>
                    <a:pt x="13" y="872"/>
                    <a:pt x="1" y="1033"/>
                    <a:pt x="94" y="1140"/>
                  </a:cubicBezTo>
                  <a:lnTo>
                    <a:pt x="135" y="1180"/>
                  </a:lnTo>
                  <a:cubicBezTo>
                    <a:pt x="282" y="1341"/>
                    <a:pt x="484" y="1409"/>
                    <a:pt x="672" y="1409"/>
                  </a:cubicBezTo>
                  <a:cubicBezTo>
                    <a:pt x="873" y="1409"/>
                    <a:pt x="1074" y="1341"/>
                    <a:pt x="1222" y="1180"/>
                  </a:cubicBezTo>
                  <a:cubicBezTo>
                    <a:pt x="1517" y="885"/>
                    <a:pt x="1517" y="401"/>
                    <a:pt x="1222" y="106"/>
                  </a:cubicBezTo>
                  <a:lnTo>
                    <a:pt x="1168" y="52"/>
                  </a:lnTo>
                  <a:cubicBezTo>
                    <a:pt x="1122" y="18"/>
                    <a:pt x="1066" y="1"/>
                    <a:pt x="10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0446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4"/>
          <p:cNvSpPr txBox="1">
            <a:spLocks noGrp="1"/>
          </p:cNvSpPr>
          <p:nvPr>
            <p:ph type="title"/>
          </p:nvPr>
        </p:nvSpPr>
        <p:spPr>
          <a:xfrm>
            <a:off x="668511" y="2078260"/>
            <a:ext cx="767635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Data Preparation &amp; Feature Engineering</a:t>
            </a:r>
            <a:endParaRPr dirty="0"/>
          </a:p>
        </p:txBody>
      </p:sp>
      <p:sp>
        <p:nvSpPr>
          <p:cNvPr id="705" name="Google Shape;705;p64"/>
          <p:cNvSpPr txBox="1">
            <a:spLocks noGrp="1"/>
          </p:cNvSpPr>
          <p:nvPr>
            <p:ph type="title" idx="2"/>
          </p:nvPr>
        </p:nvSpPr>
        <p:spPr>
          <a:xfrm>
            <a:off x="3769050" y="774010"/>
            <a:ext cx="16059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707" name="Google Shape;707;p64"/>
          <p:cNvCxnSpPr/>
          <p:nvPr/>
        </p:nvCxnSpPr>
        <p:spPr>
          <a:xfrm>
            <a:off x="4005450" y="1907785"/>
            <a:ext cx="113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656;p61">
            <a:extLst>
              <a:ext uri="{FF2B5EF4-FFF2-40B4-BE49-F238E27FC236}">
                <a16:creationId xmlns:a16="http://schemas.microsoft.com/office/drawing/2014/main" id="{30F2D472-D264-4273-AC91-CEC51A10EE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80"/>
          <p:cNvSpPr txBox="1">
            <a:spLocks noGrp="1"/>
          </p:cNvSpPr>
          <p:nvPr>
            <p:ph type="subTitle" idx="4"/>
          </p:nvPr>
        </p:nvSpPr>
        <p:spPr>
          <a:xfrm>
            <a:off x="1718294" y="472189"/>
            <a:ext cx="22437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Offers</a:t>
            </a:r>
            <a:endParaRPr dirty="0"/>
          </a:p>
        </p:txBody>
      </p:sp>
      <p:sp>
        <p:nvSpPr>
          <p:cNvPr id="1617" name="Google Shape;1617;p80"/>
          <p:cNvSpPr txBox="1">
            <a:spLocks noGrp="1"/>
          </p:cNvSpPr>
          <p:nvPr>
            <p:ph type="subTitle" idx="8"/>
          </p:nvPr>
        </p:nvSpPr>
        <p:spPr>
          <a:xfrm>
            <a:off x="3450150" y="234889"/>
            <a:ext cx="22437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Customers</a:t>
            </a:r>
            <a:endParaRPr dirty="0"/>
          </a:p>
        </p:txBody>
      </p:sp>
      <p:sp>
        <p:nvSpPr>
          <p:cNvPr id="1619" name="Google Shape;1619;p80"/>
          <p:cNvSpPr txBox="1">
            <a:spLocks noGrp="1"/>
          </p:cNvSpPr>
          <p:nvPr>
            <p:ph type="subTitle" idx="13"/>
          </p:nvPr>
        </p:nvSpPr>
        <p:spPr>
          <a:xfrm>
            <a:off x="5182006" y="472189"/>
            <a:ext cx="2243700" cy="4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</a:t>
            </a:r>
            <a:endParaRPr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F59EC6-B4BD-4C28-98C1-8F5429AE8674}"/>
              </a:ext>
            </a:extLst>
          </p:cNvPr>
          <p:cNvCxnSpPr/>
          <p:nvPr/>
        </p:nvCxnSpPr>
        <p:spPr>
          <a:xfrm>
            <a:off x="4572000" y="125249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A8D4DB-8EE2-4DCD-A71C-423E5F8AEC4A}"/>
              </a:ext>
            </a:extLst>
          </p:cNvPr>
          <p:cNvCxnSpPr>
            <a:cxnSpLocks/>
            <a:stCxn id="1617" idx="2"/>
          </p:cNvCxnSpPr>
          <p:nvPr/>
        </p:nvCxnSpPr>
        <p:spPr>
          <a:xfrm flipH="1">
            <a:off x="4571999" y="709489"/>
            <a:ext cx="1" cy="112699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7F56D0AC-82F0-4737-BB0F-FAD4F2352530}"/>
              </a:ext>
            </a:extLst>
          </p:cNvPr>
          <p:cNvCxnSpPr>
            <a:cxnSpLocks/>
          </p:cNvCxnSpPr>
          <p:nvPr/>
        </p:nvCxnSpPr>
        <p:spPr>
          <a:xfrm>
            <a:off x="2888619" y="1024455"/>
            <a:ext cx="1683382" cy="535404"/>
          </a:xfrm>
          <a:prstGeom prst="bentConnector3">
            <a:avLst>
              <a:gd name="adj1" fmla="val -2493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3B0892F3-6055-45F2-81E4-D2039014A9CF}"/>
              </a:ext>
            </a:extLst>
          </p:cNvPr>
          <p:cNvCxnSpPr>
            <a:cxnSpLocks/>
            <a:stCxn id="1619" idx="2"/>
          </p:cNvCxnSpPr>
          <p:nvPr/>
        </p:nvCxnSpPr>
        <p:spPr>
          <a:xfrm rot="5400000">
            <a:off x="5131393" y="387396"/>
            <a:ext cx="613070" cy="1731857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Google Shape;1617;p80">
            <a:extLst>
              <a:ext uri="{FF2B5EF4-FFF2-40B4-BE49-F238E27FC236}">
                <a16:creationId xmlns:a16="http://schemas.microsoft.com/office/drawing/2014/main" id="{1D057F05-A438-40CD-A745-64486F01E96C}"/>
              </a:ext>
            </a:extLst>
          </p:cNvPr>
          <p:cNvSpPr txBox="1">
            <a:spLocks/>
          </p:cNvSpPr>
          <p:nvPr/>
        </p:nvSpPr>
        <p:spPr>
          <a:xfrm>
            <a:off x="3357931" y="1832940"/>
            <a:ext cx="2428135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Final Dataset</a:t>
            </a:r>
          </a:p>
        </p:txBody>
      </p:sp>
      <p:sp>
        <p:nvSpPr>
          <p:cNvPr id="60" name="Google Shape;1617;p80">
            <a:extLst>
              <a:ext uri="{FF2B5EF4-FFF2-40B4-BE49-F238E27FC236}">
                <a16:creationId xmlns:a16="http://schemas.microsoft.com/office/drawing/2014/main" id="{FB1C9ED3-54C3-4C64-A4D2-F59E180710C9}"/>
              </a:ext>
            </a:extLst>
          </p:cNvPr>
          <p:cNvSpPr txBox="1">
            <a:spLocks/>
          </p:cNvSpPr>
          <p:nvPr/>
        </p:nvSpPr>
        <p:spPr>
          <a:xfrm>
            <a:off x="3450150" y="1109965"/>
            <a:ext cx="2243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2400" b="1" dirty="0"/>
              <a:t>Merge</a:t>
            </a:r>
          </a:p>
        </p:txBody>
      </p:sp>
      <p:sp>
        <p:nvSpPr>
          <p:cNvPr id="64" name="Google Shape;730;p66">
            <a:extLst>
              <a:ext uri="{FF2B5EF4-FFF2-40B4-BE49-F238E27FC236}">
                <a16:creationId xmlns:a16="http://schemas.microsoft.com/office/drawing/2014/main" id="{15B03344-92AA-406B-A8C0-AF77460AEE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3350" y="3143320"/>
            <a:ext cx="3798237" cy="1283085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Extracted relevant fields (e.g., offer_id, reward, amount) from JSON-like structures.</a:t>
            </a:r>
          </a:p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Corrected data types.</a:t>
            </a:r>
          </a:p>
          <a:p>
            <a:pPr marL="285750" lvl="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Removed rows with missing income.</a:t>
            </a:r>
            <a:endParaRPr dirty="0"/>
          </a:p>
        </p:txBody>
      </p:sp>
      <p:sp>
        <p:nvSpPr>
          <p:cNvPr id="65" name="Google Shape;730;p66">
            <a:extLst>
              <a:ext uri="{FF2B5EF4-FFF2-40B4-BE49-F238E27FC236}">
                <a16:creationId xmlns:a16="http://schemas.microsoft.com/office/drawing/2014/main" id="{4196EC19-C622-47FD-8D44-D8FC54A4788B}"/>
              </a:ext>
            </a:extLst>
          </p:cNvPr>
          <p:cNvSpPr txBox="1">
            <a:spLocks/>
          </p:cNvSpPr>
          <p:nvPr/>
        </p:nvSpPr>
        <p:spPr>
          <a:xfrm>
            <a:off x="4798916" y="2835960"/>
            <a:ext cx="3798237" cy="207265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None/>
              <a:defRPr sz="1400" b="0" i="0" u="none" strike="noStrike" cap="none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Calculated features like </a:t>
            </a:r>
            <a:r>
              <a:rPr lang="en-US" dirty="0" err="1"/>
              <a:t>membership_duration</a:t>
            </a:r>
            <a:r>
              <a:rPr lang="en-US" dirty="0"/>
              <a:t>, </a:t>
            </a:r>
            <a:r>
              <a:rPr lang="en-US" dirty="0" err="1"/>
              <a:t>time_elapsed</a:t>
            </a:r>
            <a:r>
              <a:rPr lang="en-US" dirty="0"/>
              <a:t>, </a:t>
            </a:r>
            <a:r>
              <a:rPr lang="en-US" dirty="0" err="1"/>
              <a:t>total_spent</a:t>
            </a:r>
            <a:r>
              <a:rPr lang="en-US" dirty="0"/>
              <a:t>, </a:t>
            </a:r>
            <a:r>
              <a:rPr lang="en-US" dirty="0" err="1"/>
              <a:t>num_transactions</a:t>
            </a:r>
            <a:r>
              <a:rPr lang="en-US" dirty="0"/>
              <a:t>, and offer completion rates.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Created lagged variables to capture time between offer receipt and completion.</a:t>
            </a:r>
          </a:p>
          <a:p>
            <a:pPr marL="285750" indent="-285750" algn="l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Merged customer interaction data (received/completed offers, transaction data).</a:t>
            </a:r>
          </a:p>
        </p:txBody>
      </p:sp>
      <p:sp>
        <p:nvSpPr>
          <p:cNvPr id="66" name="Google Shape;1617;p80">
            <a:extLst>
              <a:ext uri="{FF2B5EF4-FFF2-40B4-BE49-F238E27FC236}">
                <a16:creationId xmlns:a16="http://schemas.microsoft.com/office/drawing/2014/main" id="{8B773120-09DA-4B92-8315-CFF90CECA6AD}"/>
              </a:ext>
            </a:extLst>
          </p:cNvPr>
          <p:cNvSpPr txBox="1">
            <a:spLocks/>
          </p:cNvSpPr>
          <p:nvPr/>
        </p:nvSpPr>
        <p:spPr>
          <a:xfrm>
            <a:off x="4306665" y="2488753"/>
            <a:ext cx="355898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Feature Engineering</a:t>
            </a:r>
          </a:p>
        </p:txBody>
      </p:sp>
      <p:sp>
        <p:nvSpPr>
          <p:cNvPr id="67" name="Google Shape;1617;p80">
            <a:extLst>
              <a:ext uri="{FF2B5EF4-FFF2-40B4-BE49-F238E27FC236}">
                <a16:creationId xmlns:a16="http://schemas.microsoft.com/office/drawing/2014/main" id="{B9A1C494-2692-4862-9F6A-5001CD9C4477}"/>
              </a:ext>
            </a:extLst>
          </p:cNvPr>
          <p:cNvSpPr txBox="1">
            <a:spLocks/>
          </p:cNvSpPr>
          <p:nvPr/>
        </p:nvSpPr>
        <p:spPr>
          <a:xfrm>
            <a:off x="245888" y="2796113"/>
            <a:ext cx="2168979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0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exend Exa"/>
              <a:buNone/>
              <a:defRPr sz="2000" b="1" i="0" u="none" strike="noStrike" cap="none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pPr marL="0" indent="0"/>
            <a:r>
              <a:rPr lang="en-US" sz="1600" b="1" dirty="0">
                <a:solidFill>
                  <a:schemeClr val="accent4">
                    <a:lumMod val="50000"/>
                  </a:schemeClr>
                </a:solidFill>
              </a:rPr>
              <a:t>Data Cleaning</a:t>
            </a:r>
          </a:p>
        </p:txBody>
      </p:sp>
      <p:pic>
        <p:nvPicPr>
          <p:cNvPr id="2050" name="Picture 2" descr="Padma Filter Coffee Powder in USA 80:20 | Send &amp; receive coffee to USA">
            <a:extLst>
              <a:ext uri="{FF2B5EF4-FFF2-40B4-BE49-F238E27FC236}">
                <a16:creationId xmlns:a16="http://schemas.microsoft.com/office/drawing/2014/main" id="{EBF44E06-E91B-4C44-AA21-9F919871F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6500" r="91000">
                        <a14:foregroundMark x1="8667" y1="58333" x2="6500" y2="58333"/>
                        <a14:foregroundMark x1="37167" y1="82000" x2="33667" y2="82833"/>
                        <a14:foregroundMark x1="36333" y1="16500" x2="35167" y2="18000"/>
                        <a14:foregroundMark x1="55167" y1="14167" x2="58000" y2="14833"/>
                        <a14:foregroundMark x1="76667" y1="80833" x2="78833" y2="82667"/>
                        <a14:foregroundMark x1="80333" y1="71667" x2="81667" y2="74333"/>
                        <a14:foregroundMark x1="88833" y1="78667" x2="89167" y2="81167"/>
                        <a14:foregroundMark x1="90833" y1="43000" x2="91000" y2="49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878" y="354817"/>
            <a:ext cx="2307540" cy="230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13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805</Words>
  <Application>Microsoft Office PowerPoint</Application>
  <PresentationFormat>On-screen Show (16:9)</PresentationFormat>
  <Paragraphs>179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Lexend Exa</vt:lpstr>
      <vt:lpstr>Roboto Condensed Light</vt:lpstr>
      <vt:lpstr>Arial</vt:lpstr>
      <vt:lpstr>Red Hat Text</vt:lpstr>
      <vt:lpstr>Popic Café Company Profile XL by Slidesgo</vt:lpstr>
      <vt:lpstr>Maven Rewards Challenge</vt:lpstr>
      <vt:lpstr>Overview</vt:lpstr>
      <vt:lpstr>Challenge Objective</vt:lpstr>
      <vt:lpstr>ABOUT Data Set</vt:lpstr>
      <vt:lpstr>Tables</vt:lpstr>
      <vt:lpstr>Tables</vt:lpstr>
      <vt:lpstr>Tables</vt:lpstr>
      <vt:lpstr>Data Preparation &amp; Feature Engineering</vt:lpstr>
      <vt:lpstr>PowerPoint Presentation</vt:lpstr>
      <vt:lpstr>ANALYSIS</vt:lpstr>
      <vt:lpstr>Data Preparation &amp; Outlier Detection</vt:lpstr>
      <vt:lpstr>K-Means clustering on original and PCA data.</vt:lpstr>
      <vt:lpstr>K-Means clustering on original and PCA data.</vt:lpstr>
      <vt:lpstr>ANALYSIS</vt:lpstr>
      <vt:lpstr>Overview Flowchart</vt:lpstr>
      <vt:lpstr>Model Building -</vt:lpstr>
      <vt:lpstr>Results and Metrics</vt:lpstr>
      <vt:lpstr>Results and Metrics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POPIC CAFÉ COMPANY PROFILE</dc:title>
  <dc:creator>MohammadHadi Shahhosseini</dc:creator>
  <cp:lastModifiedBy>Mohammad Hadi Shah hosseini</cp:lastModifiedBy>
  <cp:revision>27</cp:revision>
  <dcterms:modified xsi:type="dcterms:W3CDTF">2024-09-07T21:03:40Z</dcterms:modified>
</cp:coreProperties>
</file>